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61" r:id="rId3"/>
    <p:sldId id="293" r:id="rId4"/>
    <p:sldId id="290" r:id="rId5"/>
    <p:sldId id="295" r:id="rId6"/>
    <p:sldId id="296" r:id="rId7"/>
    <p:sldId id="297" r:id="rId8"/>
    <p:sldId id="298" r:id="rId9"/>
    <p:sldId id="299" r:id="rId10"/>
    <p:sldId id="311" r:id="rId11"/>
    <p:sldId id="310" r:id="rId12"/>
    <p:sldId id="305" r:id="rId13"/>
    <p:sldId id="304" r:id="rId14"/>
    <p:sldId id="306" r:id="rId15"/>
    <p:sldId id="308" r:id="rId16"/>
    <p:sldId id="309" r:id="rId17"/>
    <p:sldId id="263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3EBFF"/>
    <a:srgbClr val="655D5B"/>
    <a:srgbClr val="E2CBB7"/>
    <a:srgbClr val="EEE9E2"/>
    <a:srgbClr val="FCF7F2"/>
    <a:srgbClr val="554F4D"/>
    <a:srgbClr val="D0C4B0"/>
    <a:srgbClr val="E1D9CC"/>
    <a:srgbClr val="F2E0CA"/>
    <a:srgbClr val="F6E9DA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48" d="100"/>
          <a:sy n="48" d="100"/>
        </p:scale>
        <p:origin x="84" y="138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F8F012-0AC3-42B2-90CA-BC5405C6B2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5097188-C232-41BC-A1C6-677F6D6FD9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ACDF9E-AFBC-4D2D-A688-7BE38874AF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408E7-38C9-4D32-A2B6-C3765899F2A5}" type="datetimeFigureOut">
              <a:rPr lang="ko-KR" altLang="en-US" smtClean="0"/>
              <a:t>2023-07-23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D59E12-6FA5-449B-95B8-54226925F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999C277-1836-4E22-BB5C-32FD2C8AC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54EA-75EF-4CE9-B3B8-A709779C8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25846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BD1FB7-E6E4-4153-8540-BFF436E936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D0FDF1D-719A-4B33-9023-7CE4316AD2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1B4EE70-389B-46DE-9265-B822FBD146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408E7-38C9-4D32-A2B6-C3765899F2A5}" type="datetimeFigureOut">
              <a:rPr lang="ko-KR" altLang="en-US" smtClean="0"/>
              <a:t>2023-07-23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AB0A08D-1ADA-4909-B351-23A9DB5B0E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EC96274-6782-43A2-9D65-26D48D5907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54EA-75EF-4CE9-B3B8-A709779C8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48049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EFF69C1-F07A-44E0-8804-DBF0B91EEA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6152B80-F8D2-4FB9-9913-48A227D65E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F051D35-AC5D-4009-B23F-239D9EE53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408E7-38C9-4D32-A2B6-C3765899F2A5}" type="datetimeFigureOut">
              <a:rPr lang="ko-KR" altLang="en-US" smtClean="0"/>
              <a:t>2023-07-23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C31EDF0-F5CD-4184-B8F2-C877766D19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2802437-6EA8-4A9E-A143-795A149A4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54EA-75EF-4CE9-B3B8-A709779C8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53549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9D55B9-E8A9-4A30-91F8-3A87B484D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AF38375-52A4-4DFC-94A7-02AAFB2D3B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CB85B4-E71D-494F-A759-4D10E0649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408E7-38C9-4D32-A2B6-C3765899F2A5}" type="datetimeFigureOut">
              <a:rPr lang="ko-KR" altLang="en-US" smtClean="0"/>
              <a:t>2023-07-23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9F9B02-3085-4385-A3F2-BCBAF40638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DB66A0F-23CB-48F3-98F5-EEB498F0E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54EA-75EF-4CE9-B3B8-A709779C8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07854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00C255-11F9-437C-BD0A-8C83302711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A716960-288E-40FA-BAC1-95E652A0A3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B49145B-4748-48A7-8B68-AB10D9C37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408E7-38C9-4D32-A2B6-C3765899F2A5}" type="datetimeFigureOut">
              <a:rPr lang="ko-KR" altLang="en-US" smtClean="0"/>
              <a:t>2023-07-23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243DA5-62AB-4B07-ACF4-66F7F1517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D15D854-17FC-4344-B33A-2133F9CD9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54EA-75EF-4CE9-B3B8-A709779C8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25204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979294-4C29-4FF2-94D5-64F5E01A4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3482D1B-E38A-4915-8F19-5833301E12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70A86B2-4BE5-4BDC-8321-2402D0BA90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236FE4B-E0B7-4187-9969-8E7CF3FFF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408E7-38C9-4D32-A2B6-C3765899F2A5}" type="datetimeFigureOut">
              <a:rPr lang="ko-KR" altLang="en-US" smtClean="0"/>
              <a:t>2023-07-23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9CEF1A5-E0D7-4286-84FF-F03473331A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B93F695-D9D7-4B6A-A576-900181532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54EA-75EF-4CE9-B3B8-A709779C8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00450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6B6A37-6DCD-490D-ACB4-5A4BBFDBF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FFBFDDF-C043-4373-B751-DEDFFD2FC8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34EDD22-3F2F-4C29-86F7-886E17AD5D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2FDB57E-3DFC-4612-B7AB-FEDC5F8676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12070CB-C54B-46A0-945F-190DC02805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BCDECCA-E76A-451A-AAFF-603D887EC8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408E7-38C9-4D32-A2B6-C3765899F2A5}" type="datetimeFigureOut">
              <a:rPr lang="ko-KR" altLang="en-US" smtClean="0"/>
              <a:t>2023-07-23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BFC4C5F-2E37-4C43-933D-AA5036CC3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5C55A0B-AD1F-4D77-BB32-6CA2B481D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54EA-75EF-4CE9-B3B8-A709779C8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10843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58ABC6-A533-4172-AFC1-84E430BAE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44D0A85-6CE5-4FE0-A839-22468B8A2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408E7-38C9-4D32-A2B6-C3765899F2A5}" type="datetimeFigureOut">
              <a:rPr lang="ko-KR" altLang="en-US" smtClean="0"/>
              <a:t>2023-07-23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E1ABEBE-2706-4558-85F8-2436A72CE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87E30B7-49F1-44C9-8825-1306CA43F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54EA-75EF-4CE9-B3B8-A709779C8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8267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E509C7A-604B-447A-A0E7-827B9D622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408E7-38C9-4D32-A2B6-C3765899F2A5}" type="datetimeFigureOut">
              <a:rPr lang="ko-KR" altLang="en-US" smtClean="0"/>
              <a:t>2023-07-23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0E42BB5-D3ED-4C8D-8CA7-4619BE485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B1CFFE1-D135-48B9-9A6D-A2FD7C7A4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54EA-75EF-4CE9-B3B8-A709779C824C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BDC539-7512-4226-9223-DA48FCD0E2DE}"/>
              </a:ext>
            </a:extLst>
          </p:cNvPr>
          <p:cNvSpPr txBox="1"/>
          <p:nvPr userDrawn="1"/>
        </p:nvSpPr>
        <p:spPr>
          <a:xfrm>
            <a:off x="10032313" y="6588607"/>
            <a:ext cx="216918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ⓒSaebyeol Yu.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Saebyeol’s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PowerPoint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14176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ABF424-516E-45C7-A9E1-790BDAF165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B59E1ED-69B1-48EF-95E3-4A0BA178F5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0E19A3F-94D9-442E-8D70-BDFA73E9A3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F0EBF51-806D-4FB3-AA11-4F6B7DB73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408E7-38C9-4D32-A2B6-C3765899F2A5}" type="datetimeFigureOut">
              <a:rPr lang="ko-KR" altLang="en-US" smtClean="0"/>
              <a:t>2023-07-23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D593E20-D7A7-4DD2-AAB9-1257F61BC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CD3B0FD-CAB2-4FFC-997F-FB326DD39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54EA-75EF-4CE9-B3B8-A709779C8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3791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98EB20-48F7-48B8-A6B9-0261B6BAF6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C436F32-78E7-4C89-8734-475421D356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43D526B-EDAF-4888-AA56-44BF7C8325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94E3DFB-8B04-43A4-BE6C-21E482379E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408E7-38C9-4D32-A2B6-C3765899F2A5}" type="datetimeFigureOut">
              <a:rPr lang="ko-KR" altLang="en-US" smtClean="0"/>
              <a:t>2023-07-23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D57F976-D309-4D60-B0A1-43C6E5742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30BA7C4-51F1-47C6-A321-2DF8E6774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54EA-75EF-4CE9-B3B8-A709779C8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30266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D2F9EDB-7AE4-4C48-838E-CA5C2DF585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5327EBC-3E3B-474E-83E1-C087A70D0A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23D1C1-8BAB-48B1-8A81-361F734B39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3408E7-38C9-4D32-A2B6-C3765899F2A5}" type="datetimeFigureOut">
              <a:rPr lang="ko-KR" altLang="en-US" smtClean="0"/>
              <a:t>2023-07-23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B2D174B-CCB9-47F1-8F37-F86E3A5914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C165FA4-90E6-4929-90D4-6FF8E70A02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4A54EA-75EF-4CE9-B3B8-A709779C8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433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CBB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46120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1C2A5CB6-509E-4BDD-AF92-C1B2290457EE}"/>
              </a:ext>
            </a:extLst>
          </p:cNvPr>
          <p:cNvCxnSpPr>
            <a:cxnSpLocks/>
          </p:cNvCxnSpPr>
          <p:nvPr/>
        </p:nvCxnSpPr>
        <p:spPr>
          <a:xfrm>
            <a:off x="622300" y="1143000"/>
            <a:ext cx="115697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45A5B82-5CCC-4A00-B9DD-C58D174766AA}"/>
              </a:ext>
            </a:extLst>
          </p:cNvPr>
          <p:cNvSpPr txBox="1"/>
          <p:nvPr/>
        </p:nvSpPr>
        <p:spPr>
          <a:xfrm>
            <a:off x="811411" y="350594"/>
            <a:ext cx="41088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3600" dirty="0">
                <a:solidFill>
                  <a:srgbClr val="554F4D"/>
                </a:solidFill>
              </a:rPr>
              <a:t>1. </a:t>
            </a:r>
            <a:r>
              <a:rPr lang="ko-KR" altLang="en-US" sz="3600" dirty="0">
                <a:solidFill>
                  <a:srgbClr val="554F4D"/>
                </a:solidFill>
              </a:rPr>
              <a:t>자료형</a:t>
            </a:r>
            <a:r>
              <a:rPr lang="en-US" altLang="ko-KR" sz="3600" dirty="0">
                <a:solidFill>
                  <a:srgbClr val="554F4D"/>
                </a:solidFill>
              </a:rPr>
              <a:t>(3) – </a:t>
            </a:r>
            <a:r>
              <a:rPr lang="ko-KR" altLang="en-US" sz="3600" dirty="0">
                <a:solidFill>
                  <a:srgbClr val="554F4D"/>
                </a:solidFill>
              </a:rPr>
              <a:t>참고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AB74CB-F4B7-408A-9AD9-CD3871E03EC6}"/>
              </a:ext>
            </a:extLst>
          </p:cNvPr>
          <p:cNvSpPr txBox="1"/>
          <p:nvPr/>
        </p:nvSpPr>
        <p:spPr>
          <a:xfrm>
            <a:off x="811411" y="92891"/>
            <a:ext cx="55816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1100" dirty="0">
                <a:solidFill>
                  <a:srgbClr val="554F4D"/>
                </a:solidFill>
              </a:rPr>
              <a:t>Part 1</a:t>
            </a:r>
            <a:endParaRPr lang="ko-KR" altLang="en-US" sz="1100" dirty="0">
              <a:solidFill>
                <a:srgbClr val="554F4D"/>
              </a:solidFill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30AE101F-4B41-40D7-8301-41B8702A7308}"/>
              </a:ext>
            </a:extLst>
          </p:cNvPr>
          <p:cNvSpPr/>
          <p:nvPr/>
        </p:nvSpPr>
        <p:spPr>
          <a:xfrm>
            <a:off x="622300" y="1254628"/>
            <a:ext cx="11499792" cy="5510475"/>
          </a:xfrm>
          <a:prstGeom prst="rect">
            <a:avLst/>
          </a:prstGeom>
          <a:solidFill>
            <a:srgbClr val="FCF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D33A924D-3842-42C7-99F7-8A46055AA25A}"/>
              </a:ext>
            </a:extLst>
          </p:cNvPr>
          <p:cNvSpPr/>
          <p:nvPr/>
        </p:nvSpPr>
        <p:spPr>
          <a:xfrm>
            <a:off x="-5" y="-1"/>
            <a:ext cx="86586" cy="68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40AE88-5879-2137-3F98-9B87C4085EE9}"/>
              </a:ext>
            </a:extLst>
          </p:cNvPr>
          <p:cNvSpPr txBox="1"/>
          <p:nvPr/>
        </p:nvSpPr>
        <p:spPr>
          <a:xfrm>
            <a:off x="722968" y="1289076"/>
            <a:ext cx="1156970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400" dirty="0">
                <a:solidFill>
                  <a:srgbClr val="554F4D"/>
                </a:solidFill>
              </a:rPr>
              <a:t> - Int Long</a:t>
            </a:r>
            <a:r>
              <a:rPr lang="ko-KR" altLang="en-US" sz="2400" dirty="0">
                <a:solidFill>
                  <a:srgbClr val="554F4D"/>
                </a:solidFill>
              </a:rPr>
              <a:t>과 같은 숫자형 자료형에 </a:t>
            </a:r>
            <a:r>
              <a:rPr lang="en-US" altLang="ko-KR" sz="2400" dirty="0">
                <a:solidFill>
                  <a:srgbClr val="554F4D"/>
                </a:solidFill>
              </a:rPr>
              <a:t>Overflow</a:t>
            </a:r>
            <a:r>
              <a:rPr lang="ko-KR" altLang="en-US" sz="2400" dirty="0">
                <a:solidFill>
                  <a:srgbClr val="554F4D"/>
                </a:solidFill>
              </a:rPr>
              <a:t>현상</a:t>
            </a:r>
            <a:endParaRPr lang="en-US" altLang="ko-KR" sz="2400" dirty="0">
              <a:solidFill>
                <a:srgbClr val="554F4D"/>
              </a:solidFill>
            </a:endParaRPr>
          </a:p>
          <a:p>
            <a:pPr algn="l"/>
            <a:endParaRPr lang="en-US" altLang="ko-KR" sz="2400" dirty="0">
              <a:solidFill>
                <a:srgbClr val="554F4D"/>
              </a:solidFill>
            </a:endParaRPr>
          </a:p>
          <a:p>
            <a:pPr algn="l"/>
            <a:r>
              <a:rPr lang="en-US" altLang="ko-KR" sz="2400" dirty="0">
                <a:solidFill>
                  <a:srgbClr val="554F4D"/>
                </a:solidFill>
              </a:rPr>
              <a:t> - char s = ‘a’       --</a:t>
            </a:r>
            <a:r>
              <a:rPr lang="en-US" altLang="ko-KR" sz="2400" dirty="0">
                <a:solidFill>
                  <a:srgbClr val="554F4D"/>
                </a:solidFill>
                <a:sym typeface="Wingdings" panose="05000000000000000000" pitchFamily="2" charset="2"/>
              </a:rPr>
              <a:t> s + “”  - String</a:t>
            </a:r>
            <a:r>
              <a:rPr lang="ko-KR" altLang="en-US" sz="2400" dirty="0">
                <a:solidFill>
                  <a:srgbClr val="554F4D"/>
                </a:solidFill>
                <a:sym typeface="Wingdings" panose="05000000000000000000" pitchFamily="2" charset="2"/>
              </a:rPr>
              <a:t>으로 변환</a:t>
            </a:r>
            <a:endParaRPr lang="en-US" altLang="ko-KR" sz="2400" dirty="0">
              <a:solidFill>
                <a:srgbClr val="554F4D"/>
              </a:solidFill>
              <a:sym typeface="Wingdings" panose="05000000000000000000" pitchFamily="2" charset="2"/>
            </a:endParaRPr>
          </a:p>
          <a:p>
            <a:pPr algn="l"/>
            <a:endParaRPr lang="en-US" altLang="ko-KR" sz="2400" dirty="0">
              <a:solidFill>
                <a:srgbClr val="554F4D"/>
              </a:solidFill>
              <a:sym typeface="Wingdings" panose="05000000000000000000" pitchFamily="2" charset="2"/>
            </a:endParaRPr>
          </a:p>
          <a:p>
            <a:pPr algn="l"/>
            <a:r>
              <a:rPr lang="en-US" altLang="ko-KR" sz="2400" dirty="0">
                <a:solidFill>
                  <a:srgbClr val="554F4D"/>
                </a:solidFill>
                <a:sym typeface="Wingdings" panose="05000000000000000000" pitchFamily="2" charset="2"/>
              </a:rPr>
              <a:t> - </a:t>
            </a:r>
            <a:r>
              <a:rPr lang="en-US" altLang="ko-KR" sz="2400" dirty="0" err="1">
                <a:solidFill>
                  <a:srgbClr val="554F4D"/>
                </a:solidFill>
                <a:sym typeface="Wingdings" panose="05000000000000000000" pitchFamily="2" charset="2"/>
              </a:rPr>
              <a:t>Math.round</a:t>
            </a:r>
            <a:r>
              <a:rPr lang="en-US" altLang="ko-KR" sz="2400" dirty="0">
                <a:solidFill>
                  <a:srgbClr val="554F4D"/>
                </a:solidFill>
                <a:sym typeface="Wingdings" panose="05000000000000000000" pitchFamily="2" charset="2"/>
              </a:rPr>
              <a:t>() </a:t>
            </a:r>
            <a:r>
              <a:rPr lang="en-US" altLang="ko-KR" sz="2400" dirty="0" err="1">
                <a:solidFill>
                  <a:srgbClr val="554F4D"/>
                </a:solidFill>
                <a:sym typeface="Wingdings" panose="05000000000000000000" pitchFamily="2" charset="2"/>
              </a:rPr>
              <a:t>Math.ceil</a:t>
            </a:r>
            <a:r>
              <a:rPr lang="en-US" altLang="ko-KR" sz="2400" dirty="0">
                <a:solidFill>
                  <a:srgbClr val="554F4D"/>
                </a:solidFill>
                <a:sym typeface="Wingdings" panose="05000000000000000000" pitchFamily="2" charset="2"/>
              </a:rPr>
              <a:t>() </a:t>
            </a:r>
            <a:r>
              <a:rPr lang="en-US" altLang="ko-KR" sz="2400" dirty="0" err="1">
                <a:solidFill>
                  <a:srgbClr val="554F4D"/>
                </a:solidFill>
                <a:sym typeface="Wingdings" panose="05000000000000000000" pitchFamily="2" charset="2"/>
              </a:rPr>
              <a:t>Math.floor</a:t>
            </a:r>
            <a:r>
              <a:rPr lang="en-US" altLang="ko-KR" sz="2400" dirty="0">
                <a:solidFill>
                  <a:srgbClr val="554F4D"/>
                </a:solidFill>
                <a:sym typeface="Wingdings" panose="05000000000000000000" pitchFamily="2" charset="2"/>
              </a:rPr>
              <a:t>() </a:t>
            </a:r>
          </a:p>
          <a:p>
            <a:pPr algn="l"/>
            <a:r>
              <a:rPr lang="en-US" altLang="ko-KR" sz="2400" dirty="0">
                <a:solidFill>
                  <a:srgbClr val="554F4D"/>
                </a:solidFill>
                <a:sym typeface="Wingdings" panose="05000000000000000000" pitchFamily="2" charset="2"/>
              </a:rPr>
              <a:t> - </a:t>
            </a:r>
            <a:r>
              <a:rPr lang="en-US" altLang="ko-KR" sz="2400" dirty="0" err="1">
                <a:solidFill>
                  <a:srgbClr val="554F4D"/>
                </a:solidFill>
                <a:sym typeface="Wingdings" panose="05000000000000000000" pitchFamily="2" charset="2"/>
              </a:rPr>
              <a:t>Math.max</a:t>
            </a:r>
            <a:r>
              <a:rPr lang="en-US" altLang="ko-KR" sz="2400" dirty="0">
                <a:solidFill>
                  <a:srgbClr val="554F4D"/>
                </a:solidFill>
                <a:sym typeface="Wingdings" panose="05000000000000000000" pitchFamily="2" charset="2"/>
              </a:rPr>
              <a:t>() </a:t>
            </a:r>
            <a:r>
              <a:rPr lang="en-US" altLang="ko-KR" sz="2400" dirty="0" err="1">
                <a:solidFill>
                  <a:srgbClr val="554F4D"/>
                </a:solidFill>
                <a:sym typeface="Wingdings" panose="05000000000000000000" pitchFamily="2" charset="2"/>
              </a:rPr>
              <a:t>Math.min</a:t>
            </a:r>
            <a:r>
              <a:rPr lang="en-US" altLang="ko-KR" sz="2400" dirty="0">
                <a:solidFill>
                  <a:srgbClr val="554F4D"/>
                </a:solidFill>
                <a:sym typeface="Wingdings" panose="05000000000000000000" pitchFamily="2" charset="2"/>
              </a:rPr>
              <a:t>() </a:t>
            </a:r>
            <a:r>
              <a:rPr lang="en-US" altLang="ko-KR" sz="2400" dirty="0" err="1">
                <a:solidFill>
                  <a:srgbClr val="554F4D"/>
                </a:solidFill>
                <a:sym typeface="Wingdings" panose="05000000000000000000" pitchFamily="2" charset="2"/>
              </a:rPr>
              <a:t>Math.abs</a:t>
            </a:r>
            <a:r>
              <a:rPr lang="en-US" altLang="ko-KR" sz="2400" dirty="0">
                <a:solidFill>
                  <a:srgbClr val="554F4D"/>
                </a:solidFill>
                <a:sym typeface="Wingdings" panose="05000000000000000000" pitchFamily="2" charset="2"/>
              </a:rPr>
              <a:t>()</a:t>
            </a:r>
          </a:p>
          <a:p>
            <a:pPr algn="l"/>
            <a:endParaRPr lang="en-US" altLang="ko-KR" sz="2400" dirty="0">
              <a:solidFill>
                <a:srgbClr val="554F4D"/>
              </a:solidFill>
              <a:sym typeface="Wingdings" panose="05000000000000000000" pitchFamily="2" charset="2"/>
            </a:endParaRPr>
          </a:p>
          <a:p>
            <a:pPr marL="342900" indent="-342900" algn="l">
              <a:buFontTx/>
              <a:buChar char="-"/>
            </a:pPr>
            <a:r>
              <a:rPr lang="en-US" altLang="ko-KR" sz="2400" dirty="0" err="1">
                <a:solidFill>
                  <a:srgbClr val="554F4D"/>
                </a:solidFill>
                <a:sym typeface="Wingdings" panose="05000000000000000000" pitchFamily="2" charset="2"/>
              </a:rPr>
              <a:t>String.valueOf</a:t>
            </a:r>
            <a:r>
              <a:rPr lang="en-US" altLang="ko-KR" sz="2400" dirty="0">
                <a:solidFill>
                  <a:srgbClr val="554F4D"/>
                </a:solidFill>
                <a:sym typeface="Wingdings" panose="05000000000000000000" pitchFamily="2" charset="2"/>
              </a:rPr>
              <a:t>()</a:t>
            </a:r>
          </a:p>
          <a:p>
            <a:pPr marL="342900" indent="-342900" algn="l">
              <a:buFontTx/>
              <a:buChar char="-"/>
            </a:pPr>
            <a:r>
              <a:rPr lang="en-US" altLang="ko-KR" sz="2400" dirty="0" err="1">
                <a:solidFill>
                  <a:srgbClr val="554F4D"/>
                </a:solidFill>
                <a:sym typeface="Wingdings" panose="05000000000000000000" pitchFamily="2" charset="2"/>
              </a:rPr>
              <a:t>Integer.parseInt</a:t>
            </a:r>
            <a:r>
              <a:rPr lang="en-US" altLang="ko-KR" sz="2400" dirty="0">
                <a:solidFill>
                  <a:srgbClr val="554F4D"/>
                </a:solidFill>
                <a:sym typeface="Wingdings" panose="05000000000000000000" pitchFamily="2" charset="2"/>
              </a:rPr>
              <a:t>()</a:t>
            </a:r>
            <a:endParaRPr lang="en-US" altLang="ko-KR" sz="4000" dirty="0">
              <a:solidFill>
                <a:srgbClr val="554F4D"/>
              </a:solidFill>
              <a:sym typeface="Wingdings" panose="05000000000000000000" pitchFamily="2" charset="2"/>
            </a:endParaRPr>
          </a:p>
          <a:p>
            <a:pPr marL="342900" indent="-342900" algn="l">
              <a:buFontTx/>
              <a:buChar char="-"/>
            </a:pPr>
            <a:r>
              <a:rPr lang="en-US" altLang="ko-KR" sz="2400" dirty="0" err="1">
                <a:solidFill>
                  <a:srgbClr val="554F4D"/>
                </a:solidFill>
                <a:sym typeface="Wingdings" panose="05000000000000000000" pitchFamily="2" charset="2"/>
              </a:rPr>
              <a:t>Double.parseDouble</a:t>
            </a:r>
            <a:r>
              <a:rPr lang="en-US" altLang="ko-KR" sz="2400" dirty="0">
                <a:solidFill>
                  <a:srgbClr val="554F4D"/>
                </a:solidFill>
                <a:sym typeface="Wingdings" panose="05000000000000000000" pitchFamily="2" charset="2"/>
              </a:rPr>
              <a:t>()</a:t>
            </a:r>
          </a:p>
          <a:p>
            <a:pPr marL="285750" indent="-285750" algn="l">
              <a:buFontTx/>
              <a:buChar char="-"/>
            </a:pPr>
            <a:r>
              <a:rPr lang="en-US" altLang="ko-KR" sz="2400" dirty="0">
                <a:solidFill>
                  <a:srgbClr val="554F4D"/>
                </a:solidFill>
                <a:sym typeface="Wingdings" panose="05000000000000000000" pitchFamily="2" charset="2"/>
              </a:rPr>
              <a:t>Double tmp1 = 2.23         	(int) tmp1 		--</a:t>
            </a:r>
          </a:p>
          <a:p>
            <a:pPr marL="285750" indent="-285750" algn="l">
              <a:buFontTx/>
              <a:buChar char="-"/>
            </a:pPr>
            <a:r>
              <a:rPr lang="en-US" altLang="ko-KR" sz="2400" dirty="0">
                <a:solidFill>
                  <a:srgbClr val="554F4D"/>
                </a:solidFill>
                <a:sym typeface="Wingdings" panose="05000000000000000000" pitchFamily="2" charset="2"/>
              </a:rPr>
              <a:t>Int tmp2 = 65     	 	(double)tmp2	--</a:t>
            </a:r>
          </a:p>
          <a:p>
            <a:pPr lvl="8"/>
            <a:r>
              <a:rPr lang="en-US" altLang="ko-KR" sz="2400" dirty="0">
                <a:solidFill>
                  <a:srgbClr val="554F4D"/>
                </a:solidFill>
                <a:sym typeface="Wingdings" panose="05000000000000000000" pitchFamily="2" charset="2"/>
              </a:rPr>
              <a:t>         (char) tmp2		--</a:t>
            </a:r>
          </a:p>
          <a:p>
            <a:pPr marL="285750" indent="-285750" algn="l">
              <a:buFontTx/>
              <a:buChar char="-"/>
            </a:pPr>
            <a:r>
              <a:rPr lang="en-US" altLang="ko-KR" sz="2400" dirty="0">
                <a:solidFill>
                  <a:srgbClr val="554F4D"/>
                </a:solidFill>
                <a:sym typeface="Wingdings" panose="05000000000000000000" pitchFamily="2" charset="2"/>
              </a:rPr>
              <a:t>Char tmp3 = ‘a’			(int) tmp3	 	--</a:t>
            </a:r>
            <a:endParaRPr lang="en-US" altLang="ko-KR" sz="1400" dirty="0">
              <a:solidFill>
                <a:srgbClr val="554F4D"/>
              </a:solidFill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6634026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1C2A5CB6-509E-4BDD-AF92-C1B2290457EE}"/>
              </a:ext>
            </a:extLst>
          </p:cNvPr>
          <p:cNvCxnSpPr>
            <a:cxnSpLocks/>
          </p:cNvCxnSpPr>
          <p:nvPr/>
        </p:nvCxnSpPr>
        <p:spPr>
          <a:xfrm>
            <a:off x="622300" y="1143000"/>
            <a:ext cx="115697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45A5B82-5CCC-4A00-B9DD-C58D174766AA}"/>
              </a:ext>
            </a:extLst>
          </p:cNvPr>
          <p:cNvSpPr txBox="1"/>
          <p:nvPr/>
        </p:nvSpPr>
        <p:spPr>
          <a:xfrm>
            <a:off x="811411" y="350594"/>
            <a:ext cx="56076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3600" dirty="0">
                <a:solidFill>
                  <a:srgbClr val="554F4D"/>
                </a:solidFill>
              </a:rPr>
              <a:t>1.</a:t>
            </a:r>
            <a:r>
              <a:rPr lang="ko-KR" altLang="en-US" sz="3600" dirty="0">
                <a:solidFill>
                  <a:srgbClr val="554F4D"/>
                </a:solidFill>
              </a:rPr>
              <a:t> 자료형</a:t>
            </a:r>
            <a:r>
              <a:rPr lang="en-US" altLang="ko-KR" sz="3600" dirty="0">
                <a:solidFill>
                  <a:srgbClr val="554F4D"/>
                </a:solidFill>
              </a:rPr>
              <a:t>(3) - </a:t>
            </a:r>
            <a:r>
              <a:rPr lang="ko-KR" altLang="en-US" sz="3600" dirty="0">
                <a:solidFill>
                  <a:srgbClr val="554F4D"/>
                </a:solidFill>
              </a:rPr>
              <a:t>자료형 집합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AB74CB-F4B7-408A-9AD9-CD3871E03EC6}"/>
              </a:ext>
            </a:extLst>
          </p:cNvPr>
          <p:cNvSpPr txBox="1"/>
          <p:nvPr/>
        </p:nvSpPr>
        <p:spPr>
          <a:xfrm>
            <a:off x="811411" y="92891"/>
            <a:ext cx="55816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1100" dirty="0">
                <a:solidFill>
                  <a:srgbClr val="554F4D"/>
                </a:solidFill>
              </a:rPr>
              <a:t>Part 1</a:t>
            </a:r>
            <a:endParaRPr lang="ko-KR" altLang="en-US" sz="1100" dirty="0">
              <a:solidFill>
                <a:srgbClr val="554F4D"/>
              </a:solidFill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CE2B3395-9F3E-4374-AA6D-7D2371DBDAC9}"/>
              </a:ext>
            </a:extLst>
          </p:cNvPr>
          <p:cNvSpPr/>
          <p:nvPr/>
        </p:nvSpPr>
        <p:spPr>
          <a:xfrm>
            <a:off x="1524000" y="1625600"/>
            <a:ext cx="4902200" cy="223519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E3D7E4C8-7F86-4B50-A388-6E14051A0D6E}"/>
              </a:ext>
            </a:extLst>
          </p:cNvPr>
          <p:cNvSpPr/>
          <p:nvPr/>
        </p:nvSpPr>
        <p:spPr>
          <a:xfrm>
            <a:off x="6654800" y="1625599"/>
            <a:ext cx="4902200" cy="223519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468630FB-F979-495C-9BB0-BD1C9C89898E}"/>
              </a:ext>
            </a:extLst>
          </p:cNvPr>
          <p:cNvSpPr/>
          <p:nvPr/>
        </p:nvSpPr>
        <p:spPr>
          <a:xfrm>
            <a:off x="1524000" y="4057864"/>
            <a:ext cx="4902200" cy="223519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BC993775-D50B-4FF6-9013-949348121B29}"/>
              </a:ext>
            </a:extLst>
          </p:cNvPr>
          <p:cNvSpPr/>
          <p:nvPr/>
        </p:nvSpPr>
        <p:spPr>
          <a:xfrm>
            <a:off x="6654800" y="4057864"/>
            <a:ext cx="4902200" cy="223519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053382A9-189C-4D3A-B323-6960F9FC5BFD}"/>
              </a:ext>
            </a:extLst>
          </p:cNvPr>
          <p:cNvGrpSpPr/>
          <p:nvPr/>
        </p:nvGrpSpPr>
        <p:grpSpPr>
          <a:xfrm>
            <a:off x="5348166" y="3279116"/>
            <a:ext cx="976550" cy="482600"/>
            <a:chOff x="5571015" y="3267977"/>
            <a:chExt cx="976550" cy="482600"/>
          </a:xfrm>
          <a:solidFill>
            <a:schemeClr val="accent5"/>
          </a:solidFill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B6EC6DCF-4B5E-466D-A433-5047D79A446E}"/>
                </a:ext>
              </a:extLst>
            </p:cNvPr>
            <p:cNvSpPr/>
            <p:nvPr/>
          </p:nvSpPr>
          <p:spPr>
            <a:xfrm>
              <a:off x="5819140" y="3267977"/>
              <a:ext cx="482600" cy="482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554F4D"/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A9E12AC6-ADE2-4640-B928-B8521CBE02CB}"/>
                </a:ext>
              </a:extLst>
            </p:cNvPr>
            <p:cNvSpPr txBox="1"/>
            <p:nvPr/>
          </p:nvSpPr>
          <p:spPr>
            <a:xfrm>
              <a:off x="5571015" y="3278444"/>
              <a:ext cx="976550" cy="461665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altLang="ko-KR" sz="2400" b="1" dirty="0">
                  <a:solidFill>
                    <a:srgbClr val="554F4D"/>
                  </a:solidFill>
                </a:rPr>
                <a:t>Array</a:t>
              </a:r>
              <a:endParaRPr lang="ko-KR" altLang="en-US" sz="2400" b="1" dirty="0">
                <a:solidFill>
                  <a:srgbClr val="554F4D"/>
                </a:solidFill>
              </a:endParaRPr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9C65771C-91AB-483E-8EE4-D7D8B01D66B1}"/>
              </a:ext>
            </a:extLst>
          </p:cNvPr>
          <p:cNvGrpSpPr/>
          <p:nvPr/>
        </p:nvGrpSpPr>
        <p:grpSpPr>
          <a:xfrm>
            <a:off x="6772604" y="3268648"/>
            <a:ext cx="688010" cy="482600"/>
            <a:chOff x="5716937" y="3267977"/>
            <a:chExt cx="688010" cy="482600"/>
          </a:xfrm>
          <a:solidFill>
            <a:schemeClr val="accent5"/>
          </a:solidFill>
        </p:grpSpPr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E215D219-DA1D-4A8C-BB32-6288ED142228}"/>
                </a:ext>
              </a:extLst>
            </p:cNvPr>
            <p:cNvSpPr/>
            <p:nvPr/>
          </p:nvSpPr>
          <p:spPr>
            <a:xfrm>
              <a:off x="5819140" y="3267977"/>
              <a:ext cx="482600" cy="482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554F4D"/>
                </a:solidFill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4D634848-74B2-446E-AF9B-8496A44754DB}"/>
                </a:ext>
              </a:extLst>
            </p:cNvPr>
            <p:cNvSpPr txBox="1"/>
            <p:nvPr/>
          </p:nvSpPr>
          <p:spPr>
            <a:xfrm>
              <a:off x="5716937" y="3278444"/>
              <a:ext cx="688010" cy="461665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altLang="ko-KR" sz="2400" b="1" dirty="0">
                  <a:solidFill>
                    <a:srgbClr val="554F4D"/>
                  </a:solidFill>
                </a:rPr>
                <a:t>List</a:t>
              </a:r>
              <a:endParaRPr lang="ko-KR" altLang="en-US" sz="2400" b="1" dirty="0">
                <a:solidFill>
                  <a:srgbClr val="554F4D"/>
                </a:solidFill>
              </a:endParaRPr>
            </a:p>
          </p:txBody>
        </p: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DA729A98-DE6E-4B70-B5E0-02A8F0267C9E}"/>
              </a:ext>
            </a:extLst>
          </p:cNvPr>
          <p:cNvGrpSpPr/>
          <p:nvPr/>
        </p:nvGrpSpPr>
        <p:grpSpPr>
          <a:xfrm>
            <a:off x="4760057" y="4133672"/>
            <a:ext cx="1574470" cy="482600"/>
            <a:chOff x="5269467" y="3267977"/>
            <a:chExt cx="1574470" cy="482600"/>
          </a:xfrm>
          <a:solidFill>
            <a:schemeClr val="accent5"/>
          </a:solidFill>
        </p:grpSpPr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40D2830B-7C43-4EAB-98B4-8F0C738E66D3}"/>
                </a:ext>
              </a:extLst>
            </p:cNvPr>
            <p:cNvSpPr/>
            <p:nvPr/>
          </p:nvSpPr>
          <p:spPr>
            <a:xfrm>
              <a:off x="5819140" y="3267977"/>
              <a:ext cx="482600" cy="482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554F4D"/>
                </a:solidFill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67A1D23-4B94-4134-95CC-954678F394D5}"/>
                </a:ext>
              </a:extLst>
            </p:cNvPr>
            <p:cNvSpPr txBox="1"/>
            <p:nvPr/>
          </p:nvSpPr>
          <p:spPr>
            <a:xfrm>
              <a:off x="5269467" y="3278444"/>
              <a:ext cx="1574470" cy="461665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altLang="ko-KR" sz="2400" b="1" dirty="0">
                  <a:solidFill>
                    <a:srgbClr val="554F4D"/>
                  </a:solidFill>
                </a:rPr>
                <a:t>HashMap</a:t>
              </a:r>
              <a:endParaRPr lang="ko-KR" altLang="en-US" sz="2400" b="1" dirty="0">
                <a:solidFill>
                  <a:srgbClr val="554F4D"/>
                </a:solidFill>
              </a:endParaRPr>
            </a:p>
          </p:txBody>
        </p:sp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386B60B8-5964-4C34-827E-57817B340560}"/>
              </a:ext>
            </a:extLst>
          </p:cNvPr>
          <p:cNvGrpSpPr/>
          <p:nvPr/>
        </p:nvGrpSpPr>
        <p:grpSpPr>
          <a:xfrm>
            <a:off x="6947390" y="4165126"/>
            <a:ext cx="1430725" cy="482600"/>
            <a:chOff x="4871015" y="3267977"/>
            <a:chExt cx="1430725" cy="482600"/>
          </a:xfrm>
          <a:solidFill>
            <a:schemeClr val="accent5"/>
          </a:solidFill>
        </p:grpSpPr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07975131-DF2D-4DA0-AA66-520A41C062FE}"/>
                </a:ext>
              </a:extLst>
            </p:cNvPr>
            <p:cNvSpPr/>
            <p:nvPr/>
          </p:nvSpPr>
          <p:spPr>
            <a:xfrm>
              <a:off x="5819140" y="3267977"/>
              <a:ext cx="482600" cy="482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554F4D"/>
                </a:solidFill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0ACE2EEC-0BBC-4094-B3A3-5DC283EF0988}"/>
                </a:ext>
              </a:extLst>
            </p:cNvPr>
            <p:cNvSpPr txBox="1"/>
            <p:nvPr/>
          </p:nvSpPr>
          <p:spPr>
            <a:xfrm>
              <a:off x="4871015" y="3278444"/>
              <a:ext cx="1379993" cy="461665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r"/>
              <a:r>
                <a:rPr lang="pt-BR" altLang="ko-KR" sz="2400" b="1" dirty="0">
                  <a:solidFill>
                    <a:srgbClr val="554F4D"/>
                  </a:solidFill>
                </a:rPr>
                <a:t>HashSet</a:t>
              </a:r>
              <a:endParaRPr lang="ko-KR" altLang="en-US" sz="2400" b="1" dirty="0">
                <a:solidFill>
                  <a:srgbClr val="554F4D"/>
                </a:solidFill>
              </a:endParaRPr>
            </a:p>
          </p:txBody>
        </p: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D54DAB71-2349-4C90-95DD-C6C3C1C40A8D}"/>
              </a:ext>
            </a:extLst>
          </p:cNvPr>
          <p:cNvSpPr txBox="1"/>
          <p:nvPr/>
        </p:nvSpPr>
        <p:spPr>
          <a:xfrm>
            <a:off x="1749870" y="1886006"/>
            <a:ext cx="3239990" cy="12852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길이가 고정</a:t>
            </a:r>
            <a:endParaRPr lang="en-US" altLang="ko-KR" spc="-150" dirty="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pc="-150" dirty="0" err="1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arr.length</a:t>
            </a:r>
            <a:r>
              <a:rPr lang="en-US" altLang="ko-KR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 </a:t>
            </a:r>
            <a:r>
              <a:rPr lang="ko-KR" altLang="en-US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로 길이 확인 가능</a:t>
            </a:r>
            <a:endParaRPr lang="en-US" altLang="ko-KR" spc="-150" dirty="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정렬 가능</a:t>
            </a:r>
            <a:r>
              <a:rPr lang="en-US" altLang="ko-KR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(</a:t>
            </a:r>
            <a:r>
              <a:rPr lang="ko-KR" altLang="en-US" spc="-150" dirty="0" err="1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역정렬도</a:t>
            </a:r>
            <a:r>
              <a:rPr lang="ko-KR" altLang="en-US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 </a:t>
            </a:r>
            <a:r>
              <a:rPr lang="ko-KR" altLang="en-US" spc="-150" dirty="0" err="1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가능은함</a:t>
            </a:r>
            <a:r>
              <a:rPr lang="en-US" altLang="ko-KR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)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C8DD9B1-AAF8-4F71-956B-655063F07A6F}"/>
              </a:ext>
            </a:extLst>
          </p:cNvPr>
          <p:cNvSpPr txBox="1"/>
          <p:nvPr/>
        </p:nvSpPr>
        <p:spPr>
          <a:xfrm>
            <a:off x="7689214" y="1886006"/>
            <a:ext cx="3592269" cy="12852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길이가 고정 되어 있지 않음</a:t>
            </a:r>
            <a:endParaRPr lang="en-US" altLang="ko-KR" spc="-150" dirty="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pc="-150" dirty="0" err="1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List.size</a:t>
            </a:r>
            <a:r>
              <a:rPr lang="en-US" altLang="ko-KR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()</a:t>
            </a:r>
            <a:r>
              <a:rPr lang="ko-KR" altLang="en-US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를 통해서 길이 확인</a:t>
            </a:r>
            <a:endParaRPr lang="en-US" altLang="ko-KR" spc="-150" dirty="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정렬기능과 </a:t>
            </a:r>
            <a:r>
              <a:rPr lang="ko-KR" altLang="en-US" spc="-150" dirty="0" err="1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역정렬</a:t>
            </a:r>
            <a:r>
              <a:rPr lang="ko-KR" altLang="en-US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 가능 </a:t>
            </a:r>
            <a:endParaRPr lang="en-US" altLang="ko-KR" spc="-150" dirty="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AF569A2-D51B-4E9D-8B69-3C681EA1103D}"/>
              </a:ext>
            </a:extLst>
          </p:cNvPr>
          <p:cNvSpPr txBox="1"/>
          <p:nvPr/>
        </p:nvSpPr>
        <p:spPr>
          <a:xfrm>
            <a:off x="1749870" y="4318271"/>
            <a:ext cx="4493025" cy="17007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길이가 고정 되어 있지 않음</a:t>
            </a:r>
            <a:endParaRPr lang="en-US" altLang="ko-KR" spc="-150" dirty="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Map1.size()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순서가 없는 자료형 집합이라 정렬 </a:t>
            </a:r>
            <a:r>
              <a:rPr lang="en-US" altLang="ko-KR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X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Key, Value</a:t>
            </a:r>
            <a:r>
              <a:rPr lang="ko-KR" altLang="en-US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로 이루어져 있고 중복 </a:t>
            </a:r>
            <a:r>
              <a:rPr lang="en-US" altLang="ko-KR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Key </a:t>
            </a:r>
            <a:r>
              <a:rPr lang="ko-KR" altLang="en-US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불가능</a:t>
            </a:r>
            <a:endParaRPr lang="en-US" altLang="ko-KR" spc="-150" dirty="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581FECC9-D469-4444-B844-C0A57661CE76}"/>
              </a:ext>
            </a:extLst>
          </p:cNvPr>
          <p:cNvSpPr txBox="1"/>
          <p:nvPr/>
        </p:nvSpPr>
        <p:spPr>
          <a:xfrm>
            <a:off x="7863619" y="4564545"/>
            <a:ext cx="3382657" cy="17007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길이가 고정 되어 있지 않음</a:t>
            </a:r>
            <a:endParaRPr lang="en-US" altLang="ko-KR" spc="-150" dirty="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Se.t1.size()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순서가 없는 </a:t>
            </a:r>
            <a:r>
              <a:rPr lang="ko-KR" altLang="en-US" spc="-150" dirty="0" err="1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자료형아라</a:t>
            </a:r>
            <a:r>
              <a:rPr lang="ko-KR" altLang="en-US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 정렬 </a:t>
            </a:r>
            <a:r>
              <a:rPr lang="en-US" altLang="ko-KR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X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pc="-150" dirty="0">
                <a:solidFill>
                  <a:schemeClr val="bg2">
                    <a:lumMod val="25000"/>
                  </a:schemeClr>
                </a:solidFill>
                <a:latin typeface="+mj-ea"/>
                <a:ea typeface="+mj-ea"/>
              </a:rPr>
              <a:t>중복데이터는 알아서 제거함</a:t>
            </a:r>
            <a:endParaRPr lang="en-US" altLang="ko-KR" spc="-150" dirty="0">
              <a:solidFill>
                <a:schemeClr val="bg2">
                  <a:lumMod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8DFF377C-5679-4EFD-87E4-97E53FD09DE6}"/>
              </a:ext>
            </a:extLst>
          </p:cNvPr>
          <p:cNvSpPr/>
          <p:nvPr/>
        </p:nvSpPr>
        <p:spPr>
          <a:xfrm>
            <a:off x="-5" y="-1"/>
            <a:ext cx="86586" cy="68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22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1C2A5CB6-509E-4BDD-AF92-C1B2290457EE}"/>
              </a:ext>
            </a:extLst>
          </p:cNvPr>
          <p:cNvCxnSpPr>
            <a:cxnSpLocks/>
          </p:cNvCxnSpPr>
          <p:nvPr/>
        </p:nvCxnSpPr>
        <p:spPr>
          <a:xfrm>
            <a:off x="622300" y="1143000"/>
            <a:ext cx="115697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45A5B82-5CCC-4A00-B9DD-C58D174766AA}"/>
              </a:ext>
            </a:extLst>
          </p:cNvPr>
          <p:cNvSpPr txBox="1"/>
          <p:nvPr/>
        </p:nvSpPr>
        <p:spPr>
          <a:xfrm>
            <a:off x="811411" y="350594"/>
            <a:ext cx="81463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3600" dirty="0">
                <a:solidFill>
                  <a:srgbClr val="554F4D"/>
                </a:solidFill>
              </a:rPr>
              <a:t>1. </a:t>
            </a:r>
            <a:r>
              <a:rPr lang="ko-KR" altLang="en-US" sz="3600" dirty="0">
                <a:solidFill>
                  <a:srgbClr val="554F4D"/>
                </a:solidFill>
              </a:rPr>
              <a:t>자료형</a:t>
            </a:r>
            <a:r>
              <a:rPr lang="en-US" altLang="ko-KR" sz="3600" dirty="0">
                <a:solidFill>
                  <a:srgbClr val="554F4D"/>
                </a:solidFill>
              </a:rPr>
              <a:t>(1) – </a:t>
            </a:r>
            <a:r>
              <a:rPr lang="ko-KR" altLang="en-US" sz="3600" dirty="0">
                <a:solidFill>
                  <a:srgbClr val="554F4D"/>
                </a:solidFill>
              </a:rPr>
              <a:t>자료형 집합 </a:t>
            </a:r>
            <a:r>
              <a:rPr lang="en-US" altLang="ko-KR" sz="3600" dirty="0">
                <a:solidFill>
                  <a:srgbClr val="554F4D"/>
                </a:solidFill>
              </a:rPr>
              <a:t>Array </a:t>
            </a:r>
            <a:r>
              <a:rPr lang="ko-KR" altLang="en-US" sz="3600" dirty="0">
                <a:solidFill>
                  <a:srgbClr val="554F4D"/>
                </a:solidFill>
              </a:rPr>
              <a:t>★ ★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AB74CB-F4B7-408A-9AD9-CD3871E03EC6}"/>
              </a:ext>
            </a:extLst>
          </p:cNvPr>
          <p:cNvSpPr txBox="1"/>
          <p:nvPr/>
        </p:nvSpPr>
        <p:spPr>
          <a:xfrm>
            <a:off x="811411" y="92891"/>
            <a:ext cx="55816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1100" dirty="0">
                <a:solidFill>
                  <a:srgbClr val="554F4D"/>
                </a:solidFill>
              </a:rPr>
              <a:t>Part 1</a:t>
            </a:r>
            <a:endParaRPr lang="ko-KR" altLang="en-US" sz="1100" dirty="0">
              <a:solidFill>
                <a:srgbClr val="554F4D"/>
              </a:solidFill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30AE101F-4B41-40D7-8301-41B8702A7308}"/>
              </a:ext>
            </a:extLst>
          </p:cNvPr>
          <p:cNvSpPr/>
          <p:nvPr/>
        </p:nvSpPr>
        <p:spPr>
          <a:xfrm>
            <a:off x="622300" y="1254628"/>
            <a:ext cx="11499792" cy="5510475"/>
          </a:xfrm>
          <a:prstGeom prst="rect">
            <a:avLst/>
          </a:prstGeom>
          <a:solidFill>
            <a:srgbClr val="FCF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D33A924D-3842-42C7-99F7-8A46055AA25A}"/>
              </a:ext>
            </a:extLst>
          </p:cNvPr>
          <p:cNvSpPr/>
          <p:nvPr/>
        </p:nvSpPr>
        <p:spPr>
          <a:xfrm>
            <a:off x="-5" y="-1"/>
            <a:ext cx="86586" cy="68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40AE88-5879-2137-3F98-9B87C4085EE9}"/>
              </a:ext>
            </a:extLst>
          </p:cNvPr>
          <p:cNvSpPr txBox="1"/>
          <p:nvPr/>
        </p:nvSpPr>
        <p:spPr>
          <a:xfrm>
            <a:off x="706190" y="1342569"/>
            <a:ext cx="115697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400" dirty="0">
                <a:solidFill>
                  <a:srgbClr val="554F4D"/>
                </a:solidFill>
                <a:sym typeface="Wingdings" panose="05000000000000000000" pitchFamily="2" charset="2"/>
              </a:rPr>
              <a:t>Array </a:t>
            </a:r>
            <a:r>
              <a:rPr lang="ko-KR" altLang="en-US" sz="2400" dirty="0">
                <a:solidFill>
                  <a:srgbClr val="554F4D"/>
                </a:solidFill>
                <a:sym typeface="Wingdings" panose="05000000000000000000" pitchFamily="2" charset="2"/>
              </a:rPr>
              <a:t>배열의 특징</a:t>
            </a:r>
            <a:endParaRPr lang="en-US" altLang="ko-KR" sz="2400" dirty="0">
              <a:solidFill>
                <a:srgbClr val="554F4D"/>
              </a:solidFill>
              <a:sym typeface="Wingdings" panose="05000000000000000000" pitchFamily="2" charset="2"/>
            </a:endParaRPr>
          </a:p>
          <a:p>
            <a:pPr algn="l"/>
            <a:endParaRPr lang="en-US" altLang="ko-KR" sz="2400" dirty="0">
              <a:solidFill>
                <a:srgbClr val="554F4D"/>
              </a:solidFill>
              <a:sym typeface="Wingdings" panose="05000000000000000000" pitchFamily="2" charset="2"/>
            </a:endParaRPr>
          </a:p>
          <a:p>
            <a:pPr marL="457200" indent="-457200" algn="l">
              <a:buAutoNum type="arabicPeriod"/>
            </a:pPr>
            <a:r>
              <a:rPr lang="ko-KR" altLang="en-US" sz="2400" dirty="0">
                <a:solidFill>
                  <a:srgbClr val="554F4D"/>
                </a:solidFill>
                <a:sym typeface="Wingdings" panose="05000000000000000000" pitchFamily="2" charset="2"/>
              </a:rPr>
              <a:t>정해진 공간이 있어서 인덱스가 존재한다</a:t>
            </a:r>
            <a:endParaRPr lang="en-US" altLang="ko-KR" sz="2400" dirty="0">
              <a:solidFill>
                <a:srgbClr val="554F4D"/>
              </a:solidFill>
              <a:sym typeface="Wingdings" panose="05000000000000000000" pitchFamily="2" charset="2"/>
            </a:endParaRPr>
          </a:p>
          <a:p>
            <a:pPr lvl="1"/>
            <a:r>
              <a:rPr lang="en-US" altLang="ko-KR" sz="2400" dirty="0" err="1">
                <a:solidFill>
                  <a:srgbClr val="554F4D"/>
                </a:solidFill>
                <a:sym typeface="Wingdings" panose="05000000000000000000" pitchFamily="2" charset="2"/>
              </a:rPr>
              <a:t>Arr</a:t>
            </a:r>
            <a:r>
              <a:rPr lang="en-US" altLang="ko-KR" sz="2400" dirty="0">
                <a:solidFill>
                  <a:srgbClr val="554F4D"/>
                </a:solidFill>
                <a:sym typeface="Wingdings" panose="05000000000000000000" pitchFamily="2" charset="2"/>
              </a:rPr>
              <a:t>[0],  </a:t>
            </a:r>
            <a:r>
              <a:rPr lang="en-US" altLang="ko-KR" sz="2400" dirty="0" err="1">
                <a:solidFill>
                  <a:srgbClr val="554F4D"/>
                </a:solidFill>
                <a:sym typeface="Wingdings" panose="05000000000000000000" pitchFamily="2" charset="2"/>
              </a:rPr>
              <a:t>arr</a:t>
            </a:r>
            <a:r>
              <a:rPr lang="en-US" altLang="ko-KR" sz="2400" dirty="0">
                <a:solidFill>
                  <a:srgbClr val="554F4D"/>
                </a:solidFill>
                <a:sym typeface="Wingdings" panose="05000000000000000000" pitchFamily="2" charset="2"/>
              </a:rPr>
              <a:t>[</a:t>
            </a:r>
            <a:r>
              <a:rPr lang="en-US" altLang="ko-KR" sz="2400" dirty="0" err="1">
                <a:solidFill>
                  <a:srgbClr val="554F4D"/>
                </a:solidFill>
                <a:sym typeface="Wingdings" panose="05000000000000000000" pitchFamily="2" charset="2"/>
              </a:rPr>
              <a:t>answer.length</a:t>
            </a:r>
            <a:r>
              <a:rPr lang="en-US" altLang="ko-KR" sz="2400" dirty="0">
                <a:solidFill>
                  <a:srgbClr val="554F4D"/>
                </a:solidFill>
                <a:sym typeface="Wingdings" panose="05000000000000000000" pitchFamily="2" charset="2"/>
              </a:rPr>
              <a:t>]</a:t>
            </a:r>
          </a:p>
          <a:p>
            <a:pPr marL="457200" indent="-457200" algn="l">
              <a:buAutoNum type="arabicPeriod"/>
            </a:pPr>
            <a:endParaRPr lang="en-US" altLang="ko-KR" sz="2400" dirty="0">
              <a:solidFill>
                <a:srgbClr val="554F4D"/>
              </a:solidFill>
              <a:sym typeface="Wingdings" panose="05000000000000000000" pitchFamily="2" charset="2"/>
            </a:endParaRPr>
          </a:p>
          <a:p>
            <a:pPr marL="457200" indent="-457200" algn="l">
              <a:buAutoNum type="arabicPeriod"/>
            </a:pPr>
            <a:r>
              <a:rPr lang="ko-KR" altLang="en-US" sz="2400" dirty="0">
                <a:solidFill>
                  <a:srgbClr val="554F4D"/>
                </a:solidFill>
                <a:sym typeface="Wingdings" panose="05000000000000000000" pitchFamily="2" charset="2"/>
              </a:rPr>
              <a:t>객체를 만들 때 항상 크기를 할당해줘야 한다</a:t>
            </a:r>
            <a:endParaRPr lang="en-US" altLang="ko-KR" sz="2400" dirty="0">
              <a:solidFill>
                <a:srgbClr val="554F4D"/>
              </a:solidFill>
              <a:sym typeface="Wingdings" panose="05000000000000000000" pitchFamily="2" charset="2"/>
            </a:endParaRPr>
          </a:p>
          <a:p>
            <a:pPr lvl="1"/>
            <a:r>
              <a:rPr lang="en-US" altLang="ko-KR" sz="2400" dirty="0">
                <a:solidFill>
                  <a:srgbClr val="554F4D"/>
                </a:solidFill>
                <a:sym typeface="Wingdings" panose="05000000000000000000" pitchFamily="2" charset="2"/>
              </a:rPr>
              <a:t>String[] </a:t>
            </a:r>
            <a:r>
              <a:rPr lang="en-US" altLang="ko-KR" sz="2400" dirty="0" err="1">
                <a:solidFill>
                  <a:srgbClr val="554F4D"/>
                </a:solidFill>
                <a:sym typeface="Wingdings" panose="05000000000000000000" pitchFamily="2" charset="2"/>
              </a:rPr>
              <a:t>arr</a:t>
            </a:r>
            <a:r>
              <a:rPr lang="en-US" altLang="ko-KR" sz="2400" dirty="0">
                <a:solidFill>
                  <a:srgbClr val="554F4D"/>
                </a:solidFill>
                <a:sym typeface="Wingdings" panose="05000000000000000000" pitchFamily="2" charset="2"/>
              </a:rPr>
              <a:t> = new String[</a:t>
            </a:r>
            <a:r>
              <a:rPr lang="en-US" altLang="ko-KR" sz="2400" dirty="0" err="1">
                <a:solidFill>
                  <a:srgbClr val="554F4D"/>
                </a:solidFill>
                <a:sym typeface="Wingdings" panose="05000000000000000000" pitchFamily="2" charset="2"/>
              </a:rPr>
              <a:t>s.length</a:t>
            </a:r>
            <a:r>
              <a:rPr lang="en-US" altLang="ko-KR" sz="2400" dirty="0">
                <a:solidFill>
                  <a:srgbClr val="554F4D"/>
                </a:solidFill>
                <a:sym typeface="Wingdings" panose="05000000000000000000" pitchFamily="2" charset="2"/>
              </a:rPr>
              <a:t>()]</a:t>
            </a:r>
          </a:p>
          <a:p>
            <a:pPr marL="457200" indent="-457200" algn="l">
              <a:buAutoNum type="arabicPeriod"/>
            </a:pPr>
            <a:endParaRPr lang="en-US" altLang="ko-KR" sz="2400" dirty="0">
              <a:solidFill>
                <a:srgbClr val="554F4D"/>
              </a:solidFill>
              <a:sym typeface="Wingdings" panose="05000000000000000000" pitchFamily="2" charset="2"/>
            </a:endParaRPr>
          </a:p>
          <a:p>
            <a:pPr marL="457200" indent="-457200" algn="l">
              <a:buAutoNum type="arabicPeriod"/>
            </a:pPr>
            <a:r>
              <a:rPr lang="ko-KR" altLang="en-US" sz="2400" dirty="0">
                <a:solidFill>
                  <a:srgbClr val="554F4D"/>
                </a:solidFill>
                <a:sym typeface="Wingdings" panose="05000000000000000000" pitchFamily="2" charset="2"/>
              </a:rPr>
              <a:t>배열의 값을 바꾸는 것은 가능하지만 삭제는 불가능</a:t>
            </a:r>
            <a:endParaRPr lang="en-US" altLang="ko-KR" sz="2400" dirty="0">
              <a:solidFill>
                <a:srgbClr val="554F4D"/>
              </a:solidFill>
              <a:sym typeface="Wingdings" panose="05000000000000000000" pitchFamily="2" charset="2"/>
            </a:endParaRPr>
          </a:p>
          <a:p>
            <a:pPr algn="l"/>
            <a:r>
              <a:rPr lang="en-US" altLang="ko-KR" sz="2400" dirty="0">
                <a:solidFill>
                  <a:srgbClr val="554F4D"/>
                </a:solidFill>
                <a:sym typeface="Wingdings" panose="05000000000000000000" pitchFamily="2" charset="2"/>
              </a:rPr>
              <a:t>	</a:t>
            </a:r>
            <a:r>
              <a:rPr lang="en-US" altLang="ko-KR" sz="2400" dirty="0" err="1">
                <a:solidFill>
                  <a:srgbClr val="554F4D"/>
                </a:solidFill>
                <a:sym typeface="Wingdings" panose="05000000000000000000" pitchFamily="2" charset="2"/>
              </a:rPr>
              <a:t>arr</a:t>
            </a:r>
            <a:r>
              <a:rPr lang="en-US" altLang="ko-KR" sz="2400" dirty="0">
                <a:solidFill>
                  <a:srgbClr val="554F4D"/>
                </a:solidFill>
                <a:sym typeface="Wingdings" panose="05000000000000000000" pitchFamily="2" charset="2"/>
              </a:rPr>
              <a:t>[1] = “”</a:t>
            </a:r>
          </a:p>
          <a:p>
            <a:pPr algn="l"/>
            <a:endParaRPr lang="en-US" altLang="ko-KR" sz="2400" dirty="0">
              <a:solidFill>
                <a:srgbClr val="554F4D"/>
              </a:solidFill>
              <a:sym typeface="Wingdings" panose="05000000000000000000" pitchFamily="2" charset="2"/>
            </a:endParaRPr>
          </a:p>
          <a:p>
            <a:pPr algn="l"/>
            <a:r>
              <a:rPr lang="en-US" altLang="ko-KR" sz="2400" dirty="0">
                <a:solidFill>
                  <a:srgbClr val="554F4D"/>
                </a:solidFill>
                <a:sym typeface="Wingdings" panose="05000000000000000000" pitchFamily="2" charset="2"/>
              </a:rPr>
              <a:t>4. </a:t>
            </a:r>
            <a:r>
              <a:rPr lang="ko-KR" altLang="en-US" sz="2400" dirty="0">
                <a:solidFill>
                  <a:srgbClr val="554F4D"/>
                </a:solidFill>
                <a:sym typeface="Wingdings" panose="05000000000000000000" pitchFamily="2" charset="2"/>
              </a:rPr>
              <a:t>배열의 길이를 구할 때는 </a:t>
            </a:r>
            <a:r>
              <a:rPr lang="en-US" altLang="ko-KR" sz="2400" dirty="0" err="1">
                <a:solidFill>
                  <a:srgbClr val="554F4D"/>
                </a:solidFill>
                <a:sym typeface="Wingdings" panose="05000000000000000000" pitchFamily="2" charset="2"/>
              </a:rPr>
              <a:t>arr.length</a:t>
            </a:r>
            <a:endParaRPr lang="en-US" altLang="ko-KR" sz="2400" dirty="0">
              <a:solidFill>
                <a:srgbClr val="554F4D"/>
              </a:solidFill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773558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1C2A5CB6-509E-4BDD-AF92-C1B2290457EE}"/>
              </a:ext>
            </a:extLst>
          </p:cNvPr>
          <p:cNvCxnSpPr>
            <a:cxnSpLocks/>
          </p:cNvCxnSpPr>
          <p:nvPr/>
        </p:nvCxnSpPr>
        <p:spPr>
          <a:xfrm>
            <a:off x="622300" y="1143000"/>
            <a:ext cx="115697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45A5B82-5CCC-4A00-B9DD-C58D174766AA}"/>
              </a:ext>
            </a:extLst>
          </p:cNvPr>
          <p:cNvSpPr txBox="1"/>
          <p:nvPr/>
        </p:nvSpPr>
        <p:spPr>
          <a:xfrm>
            <a:off x="811411" y="350594"/>
            <a:ext cx="81463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3600" dirty="0">
                <a:solidFill>
                  <a:srgbClr val="554F4D"/>
                </a:solidFill>
              </a:rPr>
              <a:t>1. </a:t>
            </a:r>
            <a:r>
              <a:rPr lang="ko-KR" altLang="en-US" sz="3600" dirty="0">
                <a:solidFill>
                  <a:srgbClr val="554F4D"/>
                </a:solidFill>
              </a:rPr>
              <a:t>자료형</a:t>
            </a:r>
            <a:r>
              <a:rPr lang="en-US" altLang="ko-KR" sz="3600" dirty="0">
                <a:solidFill>
                  <a:srgbClr val="554F4D"/>
                </a:solidFill>
              </a:rPr>
              <a:t>(1) – </a:t>
            </a:r>
            <a:r>
              <a:rPr lang="ko-KR" altLang="en-US" sz="3600" dirty="0">
                <a:solidFill>
                  <a:srgbClr val="554F4D"/>
                </a:solidFill>
              </a:rPr>
              <a:t>자료형 집합 </a:t>
            </a:r>
            <a:r>
              <a:rPr lang="en-US" altLang="ko-KR" sz="3600" dirty="0">
                <a:solidFill>
                  <a:srgbClr val="554F4D"/>
                </a:solidFill>
              </a:rPr>
              <a:t>Array </a:t>
            </a:r>
            <a:r>
              <a:rPr lang="ko-KR" altLang="en-US" sz="3600" dirty="0">
                <a:solidFill>
                  <a:srgbClr val="554F4D"/>
                </a:solidFill>
              </a:rPr>
              <a:t>★ ★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AB74CB-F4B7-408A-9AD9-CD3871E03EC6}"/>
              </a:ext>
            </a:extLst>
          </p:cNvPr>
          <p:cNvSpPr txBox="1"/>
          <p:nvPr/>
        </p:nvSpPr>
        <p:spPr>
          <a:xfrm>
            <a:off x="811411" y="92891"/>
            <a:ext cx="55816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1100" dirty="0">
                <a:solidFill>
                  <a:srgbClr val="554F4D"/>
                </a:solidFill>
              </a:rPr>
              <a:t>Part 1</a:t>
            </a:r>
            <a:endParaRPr lang="ko-KR" altLang="en-US" sz="1100" dirty="0">
              <a:solidFill>
                <a:srgbClr val="554F4D"/>
              </a:solidFill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30AE101F-4B41-40D7-8301-41B8702A7308}"/>
              </a:ext>
            </a:extLst>
          </p:cNvPr>
          <p:cNvSpPr/>
          <p:nvPr/>
        </p:nvSpPr>
        <p:spPr>
          <a:xfrm>
            <a:off x="622300" y="1254628"/>
            <a:ext cx="11499792" cy="5510475"/>
          </a:xfrm>
          <a:prstGeom prst="rect">
            <a:avLst/>
          </a:prstGeom>
          <a:solidFill>
            <a:srgbClr val="FCF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D33A924D-3842-42C7-99F7-8A46055AA25A}"/>
              </a:ext>
            </a:extLst>
          </p:cNvPr>
          <p:cNvSpPr/>
          <p:nvPr/>
        </p:nvSpPr>
        <p:spPr>
          <a:xfrm>
            <a:off x="-5" y="-1"/>
            <a:ext cx="86586" cy="68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2CC627-20A7-1554-44F3-135E5D827B07}"/>
              </a:ext>
            </a:extLst>
          </p:cNvPr>
          <p:cNvSpPr txBox="1"/>
          <p:nvPr/>
        </p:nvSpPr>
        <p:spPr>
          <a:xfrm>
            <a:off x="811411" y="1285169"/>
            <a:ext cx="9473492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3600" dirty="0">
                <a:solidFill>
                  <a:srgbClr val="554F4D"/>
                </a:solidFill>
              </a:rPr>
              <a:t>String[] </a:t>
            </a:r>
            <a:r>
              <a:rPr lang="en-US" altLang="ko-KR" sz="3600" dirty="0" err="1">
                <a:solidFill>
                  <a:srgbClr val="554F4D"/>
                </a:solidFill>
              </a:rPr>
              <a:t>arr_str</a:t>
            </a:r>
            <a:r>
              <a:rPr lang="en-US" altLang="ko-KR" sz="3600" dirty="0">
                <a:solidFill>
                  <a:srgbClr val="554F4D"/>
                </a:solidFill>
              </a:rPr>
              <a:t> = new String[10]</a:t>
            </a:r>
          </a:p>
          <a:p>
            <a:pPr algn="l"/>
            <a:r>
              <a:rPr lang="en-US" altLang="ko-KR" sz="3600" dirty="0">
                <a:solidFill>
                  <a:srgbClr val="554F4D"/>
                </a:solidFill>
              </a:rPr>
              <a:t>int[] </a:t>
            </a:r>
            <a:r>
              <a:rPr lang="en-US" altLang="ko-KR" sz="3600" dirty="0" err="1">
                <a:solidFill>
                  <a:srgbClr val="554F4D"/>
                </a:solidFill>
              </a:rPr>
              <a:t>arr_int</a:t>
            </a:r>
            <a:r>
              <a:rPr lang="en-US" altLang="ko-KR" sz="3600" dirty="0">
                <a:solidFill>
                  <a:srgbClr val="554F4D"/>
                </a:solidFill>
              </a:rPr>
              <a:t> = new int[7]</a:t>
            </a:r>
          </a:p>
          <a:p>
            <a:pPr algn="l"/>
            <a:endParaRPr lang="en-US" altLang="ko-KR" sz="3600" dirty="0">
              <a:solidFill>
                <a:srgbClr val="554F4D"/>
              </a:solidFill>
            </a:endParaRPr>
          </a:p>
          <a:p>
            <a:pPr algn="l"/>
            <a:r>
              <a:rPr lang="en-US" altLang="ko-KR" sz="3600" dirty="0">
                <a:solidFill>
                  <a:srgbClr val="554F4D"/>
                </a:solidFill>
              </a:rPr>
              <a:t>String s = “hello”;</a:t>
            </a:r>
          </a:p>
          <a:p>
            <a:pPr algn="l"/>
            <a:r>
              <a:rPr lang="en-US" altLang="ko-KR" sz="3600" dirty="0">
                <a:solidFill>
                  <a:srgbClr val="554F4D"/>
                </a:solidFill>
              </a:rPr>
              <a:t>char[] </a:t>
            </a:r>
            <a:r>
              <a:rPr lang="en-US" altLang="ko-KR" sz="3600" dirty="0" err="1">
                <a:solidFill>
                  <a:srgbClr val="554F4D"/>
                </a:solidFill>
              </a:rPr>
              <a:t>arr_ch_s</a:t>
            </a:r>
            <a:r>
              <a:rPr lang="en-US" altLang="ko-KR" sz="3600" dirty="0">
                <a:solidFill>
                  <a:srgbClr val="554F4D"/>
                </a:solidFill>
              </a:rPr>
              <a:t> = </a:t>
            </a:r>
            <a:r>
              <a:rPr lang="en-US" altLang="ko-KR" sz="3600" dirty="0" err="1">
                <a:solidFill>
                  <a:srgbClr val="554F4D"/>
                </a:solidFill>
              </a:rPr>
              <a:t>s.toCharArray</a:t>
            </a:r>
            <a:r>
              <a:rPr lang="en-US" altLang="ko-KR" sz="3600" dirty="0">
                <a:solidFill>
                  <a:srgbClr val="554F4D"/>
                </a:solidFill>
              </a:rPr>
              <a:t>()</a:t>
            </a:r>
          </a:p>
          <a:p>
            <a:pPr algn="l"/>
            <a:r>
              <a:rPr lang="en-US" altLang="ko-KR" sz="3600" dirty="0">
                <a:solidFill>
                  <a:srgbClr val="554F4D"/>
                </a:solidFill>
              </a:rPr>
              <a:t>String[] </a:t>
            </a:r>
            <a:r>
              <a:rPr lang="en-US" altLang="ko-KR" sz="3600" dirty="0" err="1">
                <a:solidFill>
                  <a:srgbClr val="554F4D"/>
                </a:solidFill>
              </a:rPr>
              <a:t>arr_str_s</a:t>
            </a:r>
            <a:r>
              <a:rPr lang="en-US" altLang="ko-KR" sz="3600" dirty="0">
                <a:solidFill>
                  <a:srgbClr val="554F4D"/>
                </a:solidFill>
              </a:rPr>
              <a:t> = </a:t>
            </a:r>
            <a:r>
              <a:rPr lang="en-US" altLang="ko-KR" sz="3600" dirty="0" err="1">
                <a:solidFill>
                  <a:srgbClr val="554F4D"/>
                </a:solidFill>
              </a:rPr>
              <a:t>s.split</a:t>
            </a:r>
            <a:r>
              <a:rPr lang="en-US" altLang="ko-KR" sz="3600" dirty="0">
                <a:solidFill>
                  <a:srgbClr val="554F4D"/>
                </a:solidFill>
              </a:rPr>
              <a:t>(“”);</a:t>
            </a:r>
          </a:p>
          <a:p>
            <a:pPr algn="l"/>
            <a:r>
              <a:rPr lang="en-US" altLang="ko-KR" sz="3600" dirty="0">
                <a:solidFill>
                  <a:srgbClr val="554F4D"/>
                </a:solidFill>
              </a:rPr>
              <a:t>String[] arr_str_s2 = new String[</a:t>
            </a:r>
            <a:r>
              <a:rPr lang="en-US" altLang="ko-KR" sz="3600" dirty="0" err="1">
                <a:solidFill>
                  <a:srgbClr val="554F4D"/>
                </a:solidFill>
              </a:rPr>
              <a:t>s.length</a:t>
            </a:r>
            <a:r>
              <a:rPr lang="en-US" altLang="ko-KR" sz="3600" dirty="0">
                <a:solidFill>
                  <a:srgbClr val="554F4D"/>
                </a:solidFill>
              </a:rPr>
              <a:t>()]</a:t>
            </a:r>
          </a:p>
          <a:p>
            <a:pPr algn="l"/>
            <a:endParaRPr lang="en-US" altLang="ko-KR" sz="3600" dirty="0">
              <a:solidFill>
                <a:srgbClr val="554F4D"/>
              </a:solidFill>
            </a:endParaRPr>
          </a:p>
          <a:p>
            <a:pPr algn="l"/>
            <a:r>
              <a:rPr lang="en-US" altLang="ko-KR" sz="3600" dirty="0">
                <a:solidFill>
                  <a:srgbClr val="554F4D"/>
                </a:solidFill>
              </a:rPr>
              <a:t>String[] clone = </a:t>
            </a:r>
            <a:r>
              <a:rPr lang="en-US" altLang="ko-KR" sz="3600" dirty="0" err="1">
                <a:solidFill>
                  <a:srgbClr val="554F4D"/>
                </a:solidFill>
              </a:rPr>
              <a:t>arr_str_s.clone</a:t>
            </a:r>
            <a:r>
              <a:rPr lang="en-US" altLang="ko-KR" sz="3600" dirty="0">
                <a:solidFill>
                  <a:srgbClr val="554F4D"/>
                </a:solidFill>
              </a:rPr>
              <a:t>() </a:t>
            </a:r>
          </a:p>
          <a:p>
            <a:pPr algn="l"/>
            <a:endParaRPr lang="ko-KR" altLang="en-US" sz="3600" dirty="0">
              <a:solidFill>
                <a:srgbClr val="554F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63491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1C2A5CB6-509E-4BDD-AF92-C1B2290457EE}"/>
              </a:ext>
            </a:extLst>
          </p:cNvPr>
          <p:cNvCxnSpPr>
            <a:cxnSpLocks/>
          </p:cNvCxnSpPr>
          <p:nvPr/>
        </p:nvCxnSpPr>
        <p:spPr>
          <a:xfrm>
            <a:off x="622300" y="1143000"/>
            <a:ext cx="115697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45A5B82-5CCC-4A00-B9DD-C58D174766AA}"/>
              </a:ext>
            </a:extLst>
          </p:cNvPr>
          <p:cNvSpPr txBox="1"/>
          <p:nvPr/>
        </p:nvSpPr>
        <p:spPr>
          <a:xfrm>
            <a:off x="811411" y="350594"/>
            <a:ext cx="77536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3600" dirty="0">
                <a:solidFill>
                  <a:srgbClr val="554F4D"/>
                </a:solidFill>
              </a:rPr>
              <a:t>1. </a:t>
            </a:r>
            <a:r>
              <a:rPr lang="ko-KR" altLang="en-US" sz="3600" dirty="0">
                <a:solidFill>
                  <a:srgbClr val="554F4D"/>
                </a:solidFill>
              </a:rPr>
              <a:t>자료형</a:t>
            </a:r>
            <a:r>
              <a:rPr lang="en-US" altLang="ko-KR" sz="3600" dirty="0">
                <a:solidFill>
                  <a:srgbClr val="554F4D"/>
                </a:solidFill>
              </a:rPr>
              <a:t>(1) – </a:t>
            </a:r>
            <a:r>
              <a:rPr lang="ko-KR" altLang="en-US" sz="3600" dirty="0">
                <a:solidFill>
                  <a:srgbClr val="554F4D"/>
                </a:solidFill>
              </a:rPr>
              <a:t>자료형 집합 </a:t>
            </a:r>
            <a:r>
              <a:rPr lang="en-US" altLang="ko-KR" sz="3600" dirty="0">
                <a:solidFill>
                  <a:srgbClr val="554F4D"/>
                </a:solidFill>
              </a:rPr>
              <a:t>List </a:t>
            </a:r>
            <a:r>
              <a:rPr lang="ko-KR" altLang="en-US" sz="3600" dirty="0">
                <a:solidFill>
                  <a:srgbClr val="554F4D"/>
                </a:solidFill>
              </a:rPr>
              <a:t>★ ★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AB74CB-F4B7-408A-9AD9-CD3871E03EC6}"/>
              </a:ext>
            </a:extLst>
          </p:cNvPr>
          <p:cNvSpPr txBox="1"/>
          <p:nvPr/>
        </p:nvSpPr>
        <p:spPr>
          <a:xfrm>
            <a:off x="811411" y="92891"/>
            <a:ext cx="55816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1100" dirty="0">
                <a:solidFill>
                  <a:srgbClr val="554F4D"/>
                </a:solidFill>
              </a:rPr>
              <a:t>Part 1</a:t>
            </a:r>
            <a:endParaRPr lang="ko-KR" altLang="en-US" sz="1100" dirty="0">
              <a:solidFill>
                <a:srgbClr val="554F4D"/>
              </a:solidFill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30AE101F-4B41-40D7-8301-41B8702A7308}"/>
              </a:ext>
            </a:extLst>
          </p:cNvPr>
          <p:cNvSpPr/>
          <p:nvPr/>
        </p:nvSpPr>
        <p:spPr>
          <a:xfrm>
            <a:off x="622300" y="1254628"/>
            <a:ext cx="11499792" cy="5510475"/>
          </a:xfrm>
          <a:prstGeom prst="rect">
            <a:avLst/>
          </a:prstGeom>
          <a:solidFill>
            <a:srgbClr val="FCF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D33A924D-3842-42C7-99F7-8A46055AA25A}"/>
              </a:ext>
            </a:extLst>
          </p:cNvPr>
          <p:cNvSpPr/>
          <p:nvPr/>
        </p:nvSpPr>
        <p:spPr>
          <a:xfrm>
            <a:off x="-5" y="-1"/>
            <a:ext cx="86586" cy="68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40AE88-5879-2137-3F98-9B87C4085EE9}"/>
              </a:ext>
            </a:extLst>
          </p:cNvPr>
          <p:cNvSpPr txBox="1"/>
          <p:nvPr/>
        </p:nvSpPr>
        <p:spPr>
          <a:xfrm>
            <a:off x="622300" y="1931500"/>
            <a:ext cx="115697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400" dirty="0">
                <a:solidFill>
                  <a:srgbClr val="554F4D"/>
                </a:solidFill>
              </a:rPr>
              <a:t>List</a:t>
            </a:r>
            <a:r>
              <a:rPr lang="ko-KR" altLang="en-US" sz="2400" dirty="0">
                <a:solidFill>
                  <a:srgbClr val="554F4D"/>
                </a:solidFill>
              </a:rPr>
              <a:t>의 특징</a:t>
            </a:r>
            <a:endParaRPr lang="en-US" altLang="ko-KR" sz="2400" dirty="0">
              <a:solidFill>
                <a:srgbClr val="554F4D"/>
              </a:solidFill>
            </a:endParaRPr>
          </a:p>
          <a:p>
            <a:pPr algn="l"/>
            <a:endParaRPr lang="en-US" altLang="ko-KR" sz="2400" dirty="0">
              <a:solidFill>
                <a:srgbClr val="554F4D"/>
              </a:solidFill>
            </a:endParaRPr>
          </a:p>
          <a:p>
            <a:pPr marL="457200" indent="-457200" algn="l">
              <a:buAutoNum type="arabicPeriod"/>
            </a:pPr>
            <a:r>
              <a:rPr lang="ko-KR" altLang="en-US" sz="2400" dirty="0">
                <a:solidFill>
                  <a:srgbClr val="554F4D"/>
                </a:solidFill>
              </a:rPr>
              <a:t>크기 선언이 필요 없기 때문에 정해지지 않은 크기일때 유용함</a:t>
            </a:r>
            <a:endParaRPr lang="en-US" altLang="ko-KR" sz="2400" dirty="0">
              <a:solidFill>
                <a:srgbClr val="554F4D"/>
              </a:solidFill>
            </a:endParaRPr>
          </a:p>
          <a:p>
            <a:pPr marL="457200" indent="-457200" algn="l">
              <a:buAutoNum type="arabicPeriod"/>
            </a:pPr>
            <a:endParaRPr lang="en-US" altLang="ko-KR" sz="2400" dirty="0">
              <a:solidFill>
                <a:srgbClr val="554F4D"/>
              </a:solidFill>
            </a:endParaRPr>
          </a:p>
          <a:p>
            <a:pPr marL="457200" indent="-457200" algn="l">
              <a:buAutoNum type="arabicPeriod" startAt="2"/>
            </a:pPr>
            <a:r>
              <a:rPr lang="ko-KR" altLang="en-US" sz="2400" dirty="0">
                <a:solidFill>
                  <a:srgbClr val="554F4D"/>
                </a:solidFill>
              </a:rPr>
              <a:t>정해져 있는 인덱스 번호는 없음  하지만 순서를 통해서 값을 </a:t>
            </a:r>
            <a:r>
              <a:rPr lang="ko-KR" altLang="en-US" sz="2400" dirty="0" err="1">
                <a:solidFill>
                  <a:srgbClr val="554F4D"/>
                </a:solidFill>
              </a:rPr>
              <a:t>가져오는건</a:t>
            </a:r>
            <a:r>
              <a:rPr lang="ko-KR" altLang="en-US" sz="2400" dirty="0">
                <a:solidFill>
                  <a:srgbClr val="554F4D"/>
                </a:solidFill>
              </a:rPr>
              <a:t> 가능</a:t>
            </a:r>
            <a:endParaRPr lang="en-US" altLang="ko-KR" sz="2400" dirty="0">
              <a:solidFill>
                <a:srgbClr val="554F4D"/>
              </a:solidFill>
            </a:endParaRPr>
          </a:p>
          <a:p>
            <a:pPr marL="457200" indent="-457200" algn="l">
              <a:buAutoNum type="arabicPeriod" startAt="2"/>
            </a:pPr>
            <a:endParaRPr lang="en-US" altLang="ko-KR" sz="2400" dirty="0">
              <a:solidFill>
                <a:srgbClr val="554F4D"/>
              </a:solidFill>
            </a:endParaRPr>
          </a:p>
          <a:p>
            <a:pPr marL="457200" indent="-457200" algn="l">
              <a:buAutoNum type="arabicPeriod" startAt="2"/>
            </a:pPr>
            <a:r>
              <a:rPr lang="ko-KR" altLang="en-US" sz="2400" dirty="0">
                <a:solidFill>
                  <a:srgbClr val="554F4D"/>
                </a:solidFill>
              </a:rPr>
              <a:t>중간에 값을 삭제하는 것이 가능</a:t>
            </a:r>
            <a:r>
              <a:rPr lang="en-US" altLang="ko-KR" sz="2400" dirty="0">
                <a:solidFill>
                  <a:srgbClr val="554F4D"/>
                </a:solidFill>
              </a:rPr>
              <a:t>, </a:t>
            </a:r>
            <a:r>
              <a:rPr lang="ko-KR" altLang="en-US" sz="2400" dirty="0">
                <a:solidFill>
                  <a:srgbClr val="554F4D"/>
                </a:solidFill>
              </a:rPr>
              <a:t>삭제하면 뒤의 값들이 </a:t>
            </a:r>
            <a:r>
              <a:rPr lang="ko-KR" altLang="en-US" sz="2400" dirty="0" err="1">
                <a:solidFill>
                  <a:srgbClr val="554F4D"/>
                </a:solidFill>
              </a:rPr>
              <a:t>땡겨짐</a:t>
            </a:r>
            <a:endParaRPr lang="en-US" altLang="ko-KR" sz="2400" dirty="0">
              <a:solidFill>
                <a:srgbClr val="554F4D"/>
              </a:solidFill>
            </a:endParaRPr>
          </a:p>
          <a:p>
            <a:pPr marL="457200" indent="-457200" algn="l">
              <a:buAutoNum type="arabicPeriod" startAt="2"/>
            </a:pPr>
            <a:endParaRPr lang="en-US" altLang="ko-KR" sz="2400" dirty="0">
              <a:solidFill>
                <a:srgbClr val="554F4D"/>
              </a:solidFill>
            </a:endParaRPr>
          </a:p>
          <a:p>
            <a:pPr marL="457200" indent="-457200" algn="l">
              <a:buAutoNum type="arabicPeriod" startAt="2"/>
            </a:pPr>
            <a:r>
              <a:rPr lang="en-US" altLang="ko-KR" sz="2400" dirty="0" err="1">
                <a:solidFill>
                  <a:srgbClr val="554F4D"/>
                </a:solidFill>
              </a:rPr>
              <a:t>List.get</a:t>
            </a:r>
            <a:r>
              <a:rPr lang="en-US" altLang="ko-KR" sz="2400" dirty="0">
                <a:solidFill>
                  <a:srgbClr val="554F4D"/>
                </a:solidFill>
              </a:rPr>
              <a:t>(</a:t>
            </a:r>
            <a:r>
              <a:rPr lang="en-US" altLang="ko-KR" sz="2400" dirty="0" err="1">
                <a:solidFill>
                  <a:srgbClr val="554F4D"/>
                </a:solidFill>
              </a:rPr>
              <a:t>idx</a:t>
            </a:r>
            <a:r>
              <a:rPr lang="en-US" altLang="ko-KR" sz="2400" dirty="0">
                <a:solidFill>
                  <a:srgbClr val="554F4D"/>
                </a:solidFill>
              </a:rPr>
              <a:t>) 	</a:t>
            </a:r>
            <a:r>
              <a:rPr lang="en-US" altLang="ko-KR" sz="2400" dirty="0" err="1">
                <a:solidFill>
                  <a:srgbClr val="554F4D"/>
                </a:solidFill>
              </a:rPr>
              <a:t>list.add</a:t>
            </a:r>
            <a:r>
              <a:rPr lang="en-US" altLang="ko-KR" sz="2400" dirty="0">
                <a:solidFill>
                  <a:srgbClr val="554F4D"/>
                </a:solidFill>
              </a:rPr>
              <a:t>(“hello”)	</a:t>
            </a:r>
            <a:r>
              <a:rPr lang="en-US" altLang="ko-KR" sz="2400" dirty="0" err="1">
                <a:solidFill>
                  <a:srgbClr val="554F4D"/>
                </a:solidFill>
              </a:rPr>
              <a:t>list.remove</a:t>
            </a:r>
            <a:r>
              <a:rPr lang="en-US" altLang="ko-KR" sz="2400" dirty="0">
                <a:solidFill>
                  <a:srgbClr val="554F4D"/>
                </a:solidFill>
              </a:rPr>
              <a:t>(“hello”)	</a:t>
            </a:r>
            <a:r>
              <a:rPr lang="en-US" altLang="ko-KR" sz="2400" dirty="0" err="1">
                <a:solidFill>
                  <a:srgbClr val="554F4D"/>
                </a:solidFill>
              </a:rPr>
              <a:t>list.remove</a:t>
            </a:r>
            <a:r>
              <a:rPr lang="en-US" altLang="ko-KR" sz="2400" dirty="0">
                <a:solidFill>
                  <a:srgbClr val="554F4D"/>
                </a:solidFill>
              </a:rPr>
              <a:t>(</a:t>
            </a:r>
            <a:r>
              <a:rPr lang="en-US" altLang="ko-KR" sz="2400" dirty="0" err="1">
                <a:solidFill>
                  <a:srgbClr val="554F4D"/>
                </a:solidFill>
              </a:rPr>
              <a:t>idx</a:t>
            </a:r>
            <a:r>
              <a:rPr lang="en-US" altLang="ko-KR" sz="2400" dirty="0">
                <a:solidFill>
                  <a:srgbClr val="554F4D"/>
                </a:solidFill>
              </a:rPr>
              <a:t>)</a:t>
            </a:r>
          </a:p>
          <a:p>
            <a:pPr algn="l"/>
            <a:r>
              <a:rPr lang="en-US" altLang="ko-KR" sz="2400" dirty="0">
                <a:solidFill>
                  <a:srgbClr val="554F4D"/>
                </a:solidFill>
              </a:rPr>
              <a:t>    </a:t>
            </a:r>
            <a:r>
              <a:rPr lang="en-US" altLang="ko-KR" sz="2400" dirty="0" err="1">
                <a:solidFill>
                  <a:srgbClr val="554F4D"/>
                </a:solidFill>
              </a:rPr>
              <a:t>list.size</a:t>
            </a:r>
            <a:r>
              <a:rPr lang="en-US" altLang="ko-KR" sz="2400" dirty="0">
                <a:solidFill>
                  <a:srgbClr val="554F4D"/>
                </a:solidFill>
              </a:rPr>
              <a:t>()		</a:t>
            </a:r>
            <a:r>
              <a:rPr lang="en-US" altLang="ko-KR" sz="2400" dirty="0" err="1">
                <a:solidFill>
                  <a:srgbClr val="554F4D"/>
                </a:solidFill>
              </a:rPr>
              <a:t>list.contains</a:t>
            </a:r>
            <a:r>
              <a:rPr lang="en-US" altLang="ko-KR" sz="2400" dirty="0">
                <a:solidFill>
                  <a:srgbClr val="554F4D"/>
                </a:solidFill>
              </a:rPr>
              <a:t>(“hello”)</a:t>
            </a:r>
          </a:p>
          <a:p>
            <a:pPr algn="l"/>
            <a:endParaRPr lang="en-US" altLang="ko-KR" sz="2400" dirty="0">
              <a:solidFill>
                <a:srgbClr val="554F4D"/>
              </a:solidFill>
            </a:endParaRPr>
          </a:p>
          <a:p>
            <a:pPr algn="l"/>
            <a:r>
              <a:rPr lang="en-US" altLang="ko-KR" sz="2400" dirty="0">
                <a:solidFill>
                  <a:srgbClr val="554F4D"/>
                </a:solidFill>
              </a:rPr>
              <a:t>5. </a:t>
            </a:r>
            <a:r>
              <a:rPr lang="en-US" altLang="ko-KR" sz="2400" dirty="0" err="1">
                <a:solidFill>
                  <a:srgbClr val="554F4D"/>
                </a:solidFill>
              </a:rPr>
              <a:t>Collections.sort</a:t>
            </a:r>
            <a:r>
              <a:rPr lang="en-US" altLang="ko-KR" sz="2400" dirty="0">
                <a:solidFill>
                  <a:srgbClr val="554F4D"/>
                </a:solidFill>
              </a:rPr>
              <a:t>(list)		</a:t>
            </a:r>
            <a:r>
              <a:rPr lang="en-US" altLang="ko-KR" sz="2400" dirty="0" err="1">
                <a:solidFill>
                  <a:srgbClr val="554F4D"/>
                </a:solidFill>
              </a:rPr>
              <a:t>Collections.sort</a:t>
            </a:r>
            <a:r>
              <a:rPr lang="en-US" altLang="ko-KR" sz="2400" dirty="0">
                <a:solidFill>
                  <a:srgbClr val="554F4D"/>
                </a:solidFill>
              </a:rPr>
              <a:t>(list, </a:t>
            </a:r>
            <a:r>
              <a:rPr lang="en-US" altLang="ko-KR" sz="2400" dirty="0" err="1">
                <a:solidFill>
                  <a:srgbClr val="554F4D"/>
                </a:solidFill>
              </a:rPr>
              <a:t>Collections.reverseOrder</a:t>
            </a:r>
            <a:r>
              <a:rPr lang="en-US" altLang="ko-KR" sz="2400" dirty="0">
                <a:solidFill>
                  <a:srgbClr val="554F4D"/>
                </a:solidFill>
              </a:rPr>
              <a:t>())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2CC627-20A7-1554-44F3-135E5D827B07}"/>
              </a:ext>
            </a:extLst>
          </p:cNvPr>
          <p:cNvSpPr txBox="1"/>
          <p:nvPr/>
        </p:nvSpPr>
        <p:spPr>
          <a:xfrm>
            <a:off x="811411" y="1285169"/>
            <a:ext cx="94734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3600" dirty="0">
                <a:solidFill>
                  <a:srgbClr val="554F4D"/>
                </a:solidFill>
              </a:rPr>
              <a:t>List&lt;Integer&gt; list = new </a:t>
            </a:r>
            <a:r>
              <a:rPr lang="en-US" altLang="ko-KR" sz="3600" dirty="0" err="1">
                <a:solidFill>
                  <a:srgbClr val="554F4D"/>
                </a:solidFill>
              </a:rPr>
              <a:t>ArrayList</a:t>
            </a:r>
            <a:r>
              <a:rPr lang="en-US" altLang="ko-KR" sz="3600" dirty="0">
                <a:solidFill>
                  <a:srgbClr val="554F4D"/>
                </a:solidFill>
              </a:rPr>
              <a:t>&lt;&gt;();  </a:t>
            </a:r>
            <a:endParaRPr lang="ko-KR" altLang="en-US" sz="3600" dirty="0">
              <a:solidFill>
                <a:srgbClr val="554F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55221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1C2A5CB6-509E-4BDD-AF92-C1B2290457EE}"/>
              </a:ext>
            </a:extLst>
          </p:cNvPr>
          <p:cNvCxnSpPr>
            <a:cxnSpLocks/>
          </p:cNvCxnSpPr>
          <p:nvPr/>
        </p:nvCxnSpPr>
        <p:spPr>
          <a:xfrm>
            <a:off x="622300" y="1143000"/>
            <a:ext cx="115697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45A5B82-5CCC-4A00-B9DD-C58D174766AA}"/>
              </a:ext>
            </a:extLst>
          </p:cNvPr>
          <p:cNvSpPr txBox="1"/>
          <p:nvPr/>
        </p:nvSpPr>
        <p:spPr>
          <a:xfrm>
            <a:off x="811411" y="350594"/>
            <a:ext cx="90492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3600" dirty="0">
                <a:solidFill>
                  <a:srgbClr val="554F4D"/>
                </a:solidFill>
              </a:rPr>
              <a:t>1. </a:t>
            </a:r>
            <a:r>
              <a:rPr lang="ko-KR" altLang="en-US" sz="3600" dirty="0">
                <a:solidFill>
                  <a:srgbClr val="554F4D"/>
                </a:solidFill>
              </a:rPr>
              <a:t>자료형</a:t>
            </a:r>
            <a:r>
              <a:rPr lang="en-US" altLang="ko-KR" sz="3600" dirty="0">
                <a:solidFill>
                  <a:srgbClr val="554F4D"/>
                </a:solidFill>
              </a:rPr>
              <a:t>(1) – </a:t>
            </a:r>
            <a:r>
              <a:rPr lang="ko-KR" altLang="en-US" sz="3600" dirty="0">
                <a:solidFill>
                  <a:srgbClr val="554F4D"/>
                </a:solidFill>
              </a:rPr>
              <a:t>자료형 집합 </a:t>
            </a:r>
            <a:r>
              <a:rPr lang="en-US" altLang="ko-KR" sz="3600" dirty="0">
                <a:solidFill>
                  <a:srgbClr val="554F4D"/>
                </a:solidFill>
              </a:rPr>
              <a:t>HashMap </a:t>
            </a:r>
            <a:r>
              <a:rPr lang="ko-KR" altLang="en-US" sz="3600" dirty="0">
                <a:solidFill>
                  <a:srgbClr val="554F4D"/>
                </a:solidFill>
              </a:rPr>
              <a:t>★ ★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AB74CB-F4B7-408A-9AD9-CD3871E03EC6}"/>
              </a:ext>
            </a:extLst>
          </p:cNvPr>
          <p:cNvSpPr txBox="1"/>
          <p:nvPr/>
        </p:nvSpPr>
        <p:spPr>
          <a:xfrm>
            <a:off x="811411" y="92891"/>
            <a:ext cx="55816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1100" dirty="0">
                <a:solidFill>
                  <a:srgbClr val="554F4D"/>
                </a:solidFill>
              </a:rPr>
              <a:t>Part 1</a:t>
            </a:r>
            <a:endParaRPr lang="ko-KR" altLang="en-US" sz="1100" dirty="0">
              <a:solidFill>
                <a:srgbClr val="554F4D"/>
              </a:solidFill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30AE101F-4B41-40D7-8301-41B8702A7308}"/>
              </a:ext>
            </a:extLst>
          </p:cNvPr>
          <p:cNvSpPr/>
          <p:nvPr/>
        </p:nvSpPr>
        <p:spPr>
          <a:xfrm>
            <a:off x="622300" y="1254628"/>
            <a:ext cx="11499792" cy="5510475"/>
          </a:xfrm>
          <a:prstGeom prst="rect">
            <a:avLst/>
          </a:prstGeom>
          <a:solidFill>
            <a:srgbClr val="FCF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D33A924D-3842-42C7-99F7-8A46055AA25A}"/>
              </a:ext>
            </a:extLst>
          </p:cNvPr>
          <p:cNvSpPr/>
          <p:nvPr/>
        </p:nvSpPr>
        <p:spPr>
          <a:xfrm>
            <a:off x="-5" y="-1"/>
            <a:ext cx="86586" cy="68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40AE88-5879-2137-3F98-9B87C4085EE9}"/>
              </a:ext>
            </a:extLst>
          </p:cNvPr>
          <p:cNvSpPr txBox="1"/>
          <p:nvPr/>
        </p:nvSpPr>
        <p:spPr>
          <a:xfrm>
            <a:off x="622300" y="1931500"/>
            <a:ext cx="115697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400" dirty="0">
                <a:solidFill>
                  <a:srgbClr val="554F4D"/>
                </a:solidFill>
              </a:rPr>
              <a:t>Map</a:t>
            </a:r>
            <a:r>
              <a:rPr lang="ko-KR" altLang="en-US" sz="2400" dirty="0">
                <a:solidFill>
                  <a:srgbClr val="554F4D"/>
                </a:solidFill>
              </a:rPr>
              <a:t>의 특징</a:t>
            </a:r>
            <a:endParaRPr lang="en-US" altLang="ko-KR" sz="2400" dirty="0">
              <a:solidFill>
                <a:srgbClr val="554F4D"/>
              </a:solidFill>
            </a:endParaRPr>
          </a:p>
          <a:p>
            <a:pPr algn="l"/>
            <a:endParaRPr lang="en-US" altLang="ko-KR" sz="2400" dirty="0">
              <a:solidFill>
                <a:srgbClr val="554F4D"/>
              </a:solidFill>
            </a:endParaRPr>
          </a:p>
          <a:p>
            <a:pPr marL="457200" indent="-457200" algn="l">
              <a:buAutoNum type="arabicPeriod"/>
            </a:pPr>
            <a:r>
              <a:rPr lang="ko-KR" altLang="en-US" sz="2400" dirty="0">
                <a:solidFill>
                  <a:srgbClr val="554F4D"/>
                </a:solidFill>
              </a:rPr>
              <a:t>중복제거가 가능하다</a:t>
            </a:r>
            <a:endParaRPr lang="en-US" altLang="ko-KR" sz="2400" dirty="0">
              <a:solidFill>
                <a:srgbClr val="554F4D"/>
              </a:solidFill>
            </a:endParaRPr>
          </a:p>
          <a:p>
            <a:pPr marL="457200" indent="-457200" algn="l">
              <a:buAutoNum type="arabicPeriod"/>
            </a:pPr>
            <a:endParaRPr lang="en-US" altLang="ko-KR" sz="2400" dirty="0">
              <a:solidFill>
                <a:srgbClr val="554F4D"/>
              </a:solidFill>
            </a:endParaRPr>
          </a:p>
          <a:p>
            <a:pPr marL="457200" indent="-457200" algn="l">
              <a:buAutoNum type="arabicPeriod"/>
            </a:pPr>
            <a:r>
              <a:rPr lang="ko-KR" altLang="en-US" sz="2400" dirty="0" err="1">
                <a:solidFill>
                  <a:srgbClr val="554F4D"/>
                </a:solidFill>
              </a:rPr>
              <a:t>중복제거하면서</a:t>
            </a:r>
            <a:r>
              <a:rPr lang="ko-KR" altLang="en-US" sz="2400" dirty="0">
                <a:solidFill>
                  <a:srgbClr val="554F4D"/>
                </a:solidFill>
              </a:rPr>
              <a:t> 몇 개의 값이 </a:t>
            </a:r>
            <a:r>
              <a:rPr lang="ko-KR" altLang="en-US" sz="2400" dirty="0" err="1">
                <a:solidFill>
                  <a:srgbClr val="554F4D"/>
                </a:solidFill>
              </a:rPr>
              <a:t>중복되어있는지</a:t>
            </a:r>
            <a:r>
              <a:rPr lang="ko-KR" altLang="en-US" sz="2400" dirty="0">
                <a:solidFill>
                  <a:srgbClr val="554F4D"/>
                </a:solidFill>
              </a:rPr>
              <a:t> </a:t>
            </a:r>
            <a:r>
              <a:rPr lang="en-US" altLang="ko-KR" sz="2400" dirty="0">
                <a:solidFill>
                  <a:srgbClr val="554F4D"/>
                </a:solidFill>
              </a:rPr>
              <a:t>Value</a:t>
            </a:r>
            <a:r>
              <a:rPr lang="ko-KR" altLang="en-US" sz="2400" dirty="0">
                <a:solidFill>
                  <a:srgbClr val="554F4D"/>
                </a:solidFill>
              </a:rPr>
              <a:t>값으로 확인가능</a:t>
            </a:r>
            <a:endParaRPr lang="en-US" altLang="ko-KR" sz="2400" dirty="0">
              <a:solidFill>
                <a:srgbClr val="554F4D"/>
              </a:solidFill>
            </a:endParaRPr>
          </a:p>
          <a:p>
            <a:pPr marL="457200" indent="-457200" algn="l">
              <a:buAutoNum type="arabicPeriod"/>
            </a:pPr>
            <a:endParaRPr lang="en-US" altLang="ko-KR" sz="2400" dirty="0">
              <a:solidFill>
                <a:srgbClr val="554F4D"/>
              </a:solidFill>
            </a:endParaRPr>
          </a:p>
          <a:p>
            <a:pPr marL="457200" indent="-457200" algn="l">
              <a:buAutoNum type="arabicPeriod"/>
            </a:pPr>
            <a:r>
              <a:rPr lang="en-US" altLang="ko-KR" sz="2400" dirty="0">
                <a:solidFill>
                  <a:srgbClr val="554F4D"/>
                </a:solidFill>
              </a:rPr>
              <a:t>Key Value </a:t>
            </a:r>
            <a:r>
              <a:rPr lang="ko-KR" altLang="en-US" sz="2400" dirty="0">
                <a:solidFill>
                  <a:srgbClr val="554F4D"/>
                </a:solidFill>
              </a:rPr>
              <a:t>값을 세트로 묶어서 저장이 가능하기 때문에 묶음자료일때 사용</a:t>
            </a:r>
            <a:endParaRPr lang="en-US" altLang="ko-KR" sz="2400" dirty="0">
              <a:solidFill>
                <a:srgbClr val="554F4D"/>
              </a:solidFill>
            </a:endParaRPr>
          </a:p>
          <a:p>
            <a:pPr marL="457200" indent="-457200" algn="l">
              <a:buAutoNum type="arabicPeriod"/>
            </a:pPr>
            <a:endParaRPr lang="en-US" altLang="ko-KR" sz="2400" dirty="0">
              <a:solidFill>
                <a:srgbClr val="554F4D"/>
              </a:solidFill>
            </a:endParaRPr>
          </a:p>
          <a:p>
            <a:pPr marL="457200" indent="-457200" algn="l">
              <a:buAutoNum type="arabicPeriod"/>
            </a:pPr>
            <a:r>
              <a:rPr lang="ko-KR" altLang="en-US" sz="2400" dirty="0">
                <a:solidFill>
                  <a:srgbClr val="554F4D"/>
                </a:solidFill>
              </a:rPr>
              <a:t>순서가 없는 자료형 집합이기 때문에 정렬이 쉽지는 않음</a:t>
            </a:r>
            <a:endParaRPr lang="en-US" altLang="ko-KR" sz="2400" dirty="0">
              <a:solidFill>
                <a:srgbClr val="554F4D"/>
              </a:solidFill>
            </a:endParaRPr>
          </a:p>
          <a:p>
            <a:pPr marL="457200" indent="-457200" algn="l">
              <a:buAutoNum type="arabicPeriod"/>
            </a:pPr>
            <a:endParaRPr lang="en-US" altLang="ko-KR" sz="2400" dirty="0">
              <a:solidFill>
                <a:srgbClr val="554F4D"/>
              </a:solidFill>
            </a:endParaRPr>
          </a:p>
          <a:p>
            <a:pPr marL="457200" indent="-457200" algn="l">
              <a:buAutoNum type="arabicPeriod"/>
            </a:pPr>
            <a:r>
              <a:rPr lang="en-US" altLang="ko-KR" sz="2400" dirty="0">
                <a:solidFill>
                  <a:srgbClr val="554F4D"/>
                </a:solidFill>
              </a:rPr>
              <a:t>Map1.get(key)  map1. </a:t>
            </a:r>
            <a:r>
              <a:rPr lang="en-US" altLang="ko-KR" sz="2400" dirty="0" err="1">
                <a:solidFill>
                  <a:srgbClr val="554F4D"/>
                </a:solidFill>
              </a:rPr>
              <a:t>getOrDefault</a:t>
            </a:r>
            <a:r>
              <a:rPr lang="en-US" altLang="ko-KR" sz="2400" dirty="0">
                <a:solidFill>
                  <a:srgbClr val="554F4D"/>
                </a:solidFill>
              </a:rPr>
              <a:t>(key, 0)	map1.put(Key, Value)	map1.keySet()</a:t>
            </a:r>
          </a:p>
          <a:p>
            <a:pPr algn="l"/>
            <a:r>
              <a:rPr lang="en-US" altLang="ko-KR" sz="2400" dirty="0">
                <a:solidFill>
                  <a:srgbClr val="554F4D"/>
                </a:solidFill>
              </a:rPr>
              <a:t>    map1.contains(key)	map1.remove(key)  map1.size()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2CC627-20A7-1554-44F3-135E5D827B07}"/>
              </a:ext>
            </a:extLst>
          </p:cNvPr>
          <p:cNvSpPr txBox="1"/>
          <p:nvPr/>
        </p:nvSpPr>
        <p:spPr>
          <a:xfrm>
            <a:off x="811410" y="1285169"/>
            <a:ext cx="110422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3600" dirty="0">
                <a:solidFill>
                  <a:srgbClr val="554F4D"/>
                </a:solidFill>
              </a:rPr>
              <a:t>Map&lt;String, Integer&gt; map1 = new HashMap&lt;&gt;()  </a:t>
            </a:r>
            <a:endParaRPr lang="ko-KR" altLang="en-US" sz="3600" dirty="0">
              <a:solidFill>
                <a:srgbClr val="554F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0998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1C2A5CB6-509E-4BDD-AF92-C1B2290457EE}"/>
              </a:ext>
            </a:extLst>
          </p:cNvPr>
          <p:cNvCxnSpPr>
            <a:cxnSpLocks/>
          </p:cNvCxnSpPr>
          <p:nvPr/>
        </p:nvCxnSpPr>
        <p:spPr>
          <a:xfrm>
            <a:off x="622300" y="1143000"/>
            <a:ext cx="115697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45A5B82-5CCC-4A00-B9DD-C58D174766AA}"/>
              </a:ext>
            </a:extLst>
          </p:cNvPr>
          <p:cNvSpPr txBox="1"/>
          <p:nvPr/>
        </p:nvSpPr>
        <p:spPr>
          <a:xfrm>
            <a:off x="811411" y="350594"/>
            <a:ext cx="87614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3600" dirty="0">
                <a:solidFill>
                  <a:srgbClr val="554F4D"/>
                </a:solidFill>
              </a:rPr>
              <a:t>1. </a:t>
            </a:r>
            <a:r>
              <a:rPr lang="ko-KR" altLang="en-US" sz="3600" dirty="0">
                <a:solidFill>
                  <a:srgbClr val="554F4D"/>
                </a:solidFill>
              </a:rPr>
              <a:t>자료형</a:t>
            </a:r>
            <a:r>
              <a:rPr lang="en-US" altLang="ko-KR" sz="3600" dirty="0">
                <a:solidFill>
                  <a:srgbClr val="554F4D"/>
                </a:solidFill>
              </a:rPr>
              <a:t>(1) – </a:t>
            </a:r>
            <a:r>
              <a:rPr lang="ko-KR" altLang="en-US" sz="3600" dirty="0">
                <a:solidFill>
                  <a:srgbClr val="554F4D"/>
                </a:solidFill>
              </a:rPr>
              <a:t>자료형 집합 </a:t>
            </a:r>
            <a:r>
              <a:rPr lang="en-US" altLang="ko-KR" sz="3600" dirty="0">
                <a:solidFill>
                  <a:srgbClr val="554F4D"/>
                </a:solidFill>
              </a:rPr>
              <a:t>HashSet </a:t>
            </a:r>
            <a:r>
              <a:rPr lang="ko-KR" altLang="en-US" sz="3600" dirty="0">
                <a:solidFill>
                  <a:srgbClr val="554F4D"/>
                </a:solidFill>
              </a:rPr>
              <a:t>★ ★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AB74CB-F4B7-408A-9AD9-CD3871E03EC6}"/>
              </a:ext>
            </a:extLst>
          </p:cNvPr>
          <p:cNvSpPr txBox="1"/>
          <p:nvPr/>
        </p:nvSpPr>
        <p:spPr>
          <a:xfrm>
            <a:off x="811411" y="92891"/>
            <a:ext cx="55816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1100" dirty="0">
                <a:solidFill>
                  <a:srgbClr val="554F4D"/>
                </a:solidFill>
              </a:rPr>
              <a:t>Part 1</a:t>
            </a:r>
            <a:endParaRPr lang="ko-KR" altLang="en-US" sz="1100" dirty="0">
              <a:solidFill>
                <a:srgbClr val="554F4D"/>
              </a:solidFill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30AE101F-4B41-40D7-8301-41B8702A7308}"/>
              </a:ext>
            </a:extLst>
          </p:cNvPr>
          <p:cNvSpPr/>
          <p:nvPr/>
        </p:nvSpPr>
        <p:spPr>
          <a:xfrm>
            <a:off x="622300" y="1254628"/>
            <a:ext cx="11499792" cy="5510475"/>
          </a:xfrm>
          <a:prstGeom prst="rect">
            <a:avLst/>
          </a:prstGeom>
          <a:solidFill>
            <a:srgbClr val="FCF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D33A924D-3842-42C7-99F7-8A46055AA25A}"/>
              </a:ext>
            </a:extLst>
          </p:cNvPr>
          <p:cNvSpPr/>
          <p:nvPr/>
        </p:nvSpPr>
        <p:spPr>
          <a:xfrm>
            <a:off x="-5" y="-1"/>
            <a:ext cx="86586" cy="68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40AE88-5879-2137-3F98-9B87C4085EE9}"/>
              </a:ext>
            </a:extLst>
          </p:cNvPr>
          <p:cNvSpPr txBox="1"/>
          <p:nvPr/>
        </p:nvSpPr>
        <p:spPr>
          <a:xfrm>
            <a:off x="622300" y="1931500"/>
            <a:ext cx="115697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400" dirty="0">
                <a:solidFill>
                  <a:srgbClr val="554F4D"/>
                </a:solidFill>
              </a:rPr>
              <a:t>Set</a:t>
            </a:r>
            <a:r>
              <a:rPr lang="ko-KR" altLang="en-US" sz="2400" dirty="0">
                <a:solidFill>
                  <a:srgbClr val="554F4D"/>
                </a:solidFill>
              </a:rPr>
              <a:t>의 특징</a:t>
            </a:r>
            <a:endParaRPr lang="en-US" altLang="ko-KR" sz="2400" dirty="0">
              <a:solidFill>
                <a:srgbClr val="554F4D"/>
              </a:solidFill>
            </a:endParaRPr>
          </a:p>
          <a:p>
            <a:pPr algn="l"/>
            <a:endParaRPr lang="en-US" altLang="ko-KR" sz="2400" dirty="0">
              <a:solidFill>
                <a:srgbClr val="554F4D"/>
              </a:solidFill>
            </a:endParaRPr>
          </a:p>
          <a:p>
            <a:pPr marL="457200" indent="-457200" algn="l">
              <a:buAutoNum type="arabicPeriod"/>
            </a:pPr>
            <a:r>
              <a:rPr lang="ko-KR" altLang="en-US" sz="2400" dirty="0">
                <a:solidFill>
                  <a:srgbClr val="554F4D"/>
                </a:solidFill>
              </a:rPr>
              <a:t>중복제거</a:t>
            </a:r>
            <a:endParaRPr lang="en-US" altLang="ko-KR" sz="2400" dirty="0">
              <a:solidFill>
                <a:srgbClr val="554F4D"/>
              </a:solidFill>
            </a:endParaRPr>
          </a:p>
          <a:p>
            <a:pPr marL="457200" indent="-457200" algn="l">
              <a:buAutoNum type="arabicPeriod"/>
            </a:pPr>
            <a:endParaRPr lang="en-US" altLang="ko-KR" sz="2400" dirty="0">
              <a:solidFill>
                <a:srgbClr val="554F4D"/>
              </a:solidFill>
            </a:endParaRPr>
          </a:p>
          <a:p>
            <a:pPr marL="457200" indent="-457200" algn="l">
              <a:buAutoNum type="arabicPeriod"/>
            </a:pPr>
            <a:r>
              <a:rPr lang="ko-KR" altLang="en-US" sz="2400" dirty="0">
                <a:solidFill>
                  <a:srgbClr val="554F4D"/>
                </a:solidFill>
              </a:rPr>
              <a:t>중복제거가 가능하지만 개수는 알 수가 없음</a:t>
            </a:r>
            <a:endParaRPr lang="en-US" altLang="ko-KR" sz="2400" dirty="0">
              <a:solidFill>
                <a:srgbClr val="554F4D"/>
              </a:solidFill>
            </a:endParaRPr>
          </a:p>
          <a:p>
            <a:pPr marL="457200" indent="-457200" algn="l">
              <a:buAutoNum type="arabicPeriod"/>
            </a:pPr>
            <a:endParaRPr lang="en-US" altLang="ko-KR" sz="2400" dirty="0">
              <a:solidFill>
                <a:srgbClr val="554F4D"/>
              </a:solidFill>
            </a:endParaRPr>
          </a:p>
          <a:p>
            <a:pPr marL="457200" indent="-457200" algn="l">
              <a:buAutoNum type="arabicPeriod"/>
            </a:pPr>
            <a:r>
              <a:rPr lang="en-US" altLang="ko-KR" sz="2400" dirty="0">
                <a:solidFill>
                  <a:srgbClr val="554F4D"/>
                </a:solidFill>
              </a:rPr>
              <a:t>Set</a:t>
            </a:r>
            <a:r>
              <a:rPr lang="ko-KR" altLang="en-US" sz="2400" dirty="0">
                <a:solidFill>
                  <a:srgbClr val="554F4D"/>
                </a:solidFill>
              </a:rPr>
              <a:t>간의 교집합 합집합 </a:t>
            </a:r>
            <a:r>
              <a:rPr lang="ko-KR" altLang="en-US" sz="2400" dirty="0" err="1">
                <a:solidFill>
                  <a:srgbClr val="554F4D"/>
                </a:solidFill>
              </a:rPr>
              <a:t>차집합</a:t>
            </a:r>
            <a:r>
              <a:rPr lang="ko-KR" altLang="en-US" sz="2400" dirty="0">
                <a:solidFill>
                  <a:srgbClr val="554F4D"/>
                </a:solidFill>
              </a:rPr>
              <a:t> 가능</a:t>
            </a:r>
            <a:endParaRPr lang="en-US" altLang="ko-KR" sz="2400" dirty="0">
              <a:solidFill>
                <a:srgbClr val="554F4D"/>
              </a:solidFill>
            </a:endParaRPr>
          </a:p>
          <a:p>
            <a:pPr algn="l"/>
            <a:r>
              <a:rPr lang="en-US" altLang="ko-KR" sz="2000" b="0" i="0" dirty="0">
                <a:solidFill>
                  <a:srgbClr val="444444"/>
                </a:solidFill>
                <a:effectLst/>
                <a:latin typeface="SF Mono"/>
              </a:rPr>
              <a:t>HashSet&lt;Integer&gt; s1 = </a:t>
            </a:r>
            <a:r>
              <a:rPr lang="en-US" altLang="ko-KR" sz="2000" b="1" i="0" dirty="0">
                <a:solidFill>
                  <a:srgbClr val="444444"/>
                </a:solidFill>
                <a:effectLst/>
                <a:latin typeface="SF Mono"/>
              </a:rPr>
              <a:t>new</a:t>
            </a:r>
            <a:r>
              <a:rPr lang="en-US" altLang="ko-KR" sz="2000" b="0" i="0" dirty="0">
                <a:solidFill>
                  <a:srgbClr val="444444"/>
                </a:solidFill>
                <a:effectLst/>
                <a:latin typeface="SF Mono"/>
              </a:rPr>
              <a:t> </a:t>
            </a:r>
            <a:r>
              <a:rPr lang="en-US" altLang="ko-KR" sz="2000" b="1" i="0" dirty="0">
                <a:solidFill>
                  <a:srgbClr val="880000"/>
                </a:solidFill>
                <a:effectLst/>
                <a:latin typeface="SF Mono"/>
              </a:rPr>
              <a:t>HashSet</a:t>
            </a:r>
            <a:r>
              <a:rPr lang="en-US" altLang="ko-KR" sz="2000" b="0" i="0" dirty="0">
                <a:solidFill>
                  <a:srgbClr val="444444"/>
                </a:solidFill>
                <a:effectLst/>
                <a:latin typeface="SF Mono"/>
              </a:rPr>
              <a:t>&lt;&gt;(</a:t>
            </a:r>
            <a:r>
              <a:rPr lang="en-US" altLang="ko-KR" sz="2000" b="0" i="0" dirty="0" err="1">
                <a:solidFill>
                  <a:srgbClr val="444444"/>
                </a:solidFill>
                <a:effectLst/>
                <a:latin typeface="SF Mono"/>
              </a:rPr>
              <a:t>Arrays.asList</a:t>
            </a:r>
            <a:r>
              <a:rPr lang="en-US" altLang="ko-KR" sz="2000" b="0" i="0" dirty="0">
                <a:solidFill>
                  <a:srgbClr val="444444"/>
                </a:solidFill>
                <a:effectLst/>
                <a:latin typeface="SF Mono"/>
              </a:rPr>
              <a:t>(</a:t>
            </a:r>
            <a:r>
              <a:rPr lang="en-US" altLang="ko-KR" sz="2000" b="0" i="0" dirty="0">
                <a:solidFill>
                  <a:srgbClr val="880000"/>
                </a:solidFill>
                <a:effectLst/>
                <a:latin typeface="SF Mono"/>
              </a:rPr>
              <a:t>1</a:t>
            </a:r>
            <a:r>
              <a:rPr lang="en-US" altLang="ko-KR" sz="2000" b="0" i="0" dirty="0">
                <a:solidFill>
                  <a:srgbClr val="444444"/>
                </a:solidFill>
                <a:effectLst/>
                <a:latin typeface="SF Mono"/>
              </a:rPr>
              <a:t>, </a:t>
            </a:r>
            <a:r>
              <a:rPr lang="en-US" altLang="ko-KR" sz="2000" b="0" i="0" dirty="0">
                <a:solidFill>
                  <a:srgbClr val="880000"/>
                </a:solidFill>
                <a:effectLst/>
                <a:latin typeface="SF Mono"/>
              </a:rPr>
              <a:t>2</a:t>
            </a:r>
            <a:r>
              <a:rPr lang="en-US" altLang="ko-KR" sz="2000" b="0" i="0" dirty="0">
                <a:solidFill>
                  <a:srgbClr val="444444"/>
                </a:solidFill>
                <a:effectLst/>
                <a:latin typeface="SF Mono"/>
              </a:rPr>
              <a:t>, </a:t>
            </a:r>
            <a:r>
              <a:rPr lang="en-US" altLang="ko-KR" sz="2000" b="0" i="0" dirty="0">
                <a:solidFill>
                  <a:srgbClr val="880000"/>
                </a:solidFill>
                <a:effectLst/>
                <a:latin typeface="SF Mono"/>
              </a:rPr>
              <a:t>3</a:t>
            </a:r>
            <a:r>
              <a:rPr lang="en-US" altLang="ko-KR" sz="2000" b="0" i="0" dirty="0">
                <a:solidFill>
                  <a:srgbClr val="444444"/>
                </a:solidFill>
                <a:effectLst/>
                <a:latin typeface="SF Mono"/>
              </a:rPr>
              <a:t>, </a:t>
            </a:r>
            <a:r>
              <a:rPr lang="en-US" altLang="ko-KR" sz="2000" b="0" i="0" dirty="0">
                <a:solidFill>
                  <a:srgbClr val="880000"/>
                </a:solidFill>
                <a:effectLst/>
                <a:latin typeface="SF Mono"/>
              </a:rPr>
              <a:t>4</a:t>
            </a:r>
            <a:r>
              <a:rPr lang="en-US" altLang="ko-KR" sz="2000" b="0" i="0" dirty="0">
                <a:solidFill>
                  <a:srgbClr val="444444"/>
                </a:solidFill>
                <a:effectLst/>
                <a:latin typeface="SF Mono"/>
              </a:rPr>
              <a:t>, </a:t>
            </a:r>
            <a:r>
              <a:rPr lang="en-US" altLang="ko-KR" sz="2000" b="0" i="0" dirty="0">
                <a:solidFill>
                  <a:srgbClr val="880000"/>
                </a:solidFill>
                <a:effectLst/>
                <a:latin typeface="SF Mono"/>
              </a:rPr>
              <a:t>5</a:t>
            </a:r>
            <a:r>
              <a:rPr lang="en-US" altLang="ko-KR" sz="2000" b="0" i="0" dirty="0">
                <a:solidFill>
                  <a:srgbClr val="444444"/>
                </a:solidFill>
                <a:effectLst/>
                <a:latin typeface="SF Mono"/>
              </a:rPr>
              <a:t>, </a:t>
            </a:r>
            <a:r>
              <a:rPr lang="en-US" altLang="ko-KR" sz="2000" b="0" i="0" dirty="0">
                <a:solidFill>
                  <a:srgbClr val="880000"/>
                </a:solidFill>
                <a:effectLst/>
                <a:latin typeface="SF Mono"/>
              </a:rPr>
              <a:t>6</a:t>
            </a:r>
            <a:r>
              <a:rPr lang="en-US" altLang="ko-KR" sz="2000" b="0" i="0" dirty="0">
                <a:solidFill>
                  <a:srgbClr val="444444"/>
                </a:solidFill>
                <a:effectLst/>
                <a:latin typeface="SF Mono"/>
              </a:rPr>
              <a:t>)); </a:t>
            </a:r>
          </a:p>
          <a:p>
            <a:pPr algn="l"/>
            <a:r>
              <a:rPr lang="en-US" altLang="ko-KR" sz="2000" b="0" i="0" dirty="0">
                <a:solidFill>
                  <a:srgbClr val="444444"/>
                </a:solidFill>
                <a:effectLst/>
                <a:latin typeface="SF Mono"/>
              </a:rPr>
              <a:t>HashSet&lt;Integer&gt; s2 = </a:t>
            </a:r>
            <a:r>
              <a:rPr lang="en-US" altLang="ko-KR" sz="2000" b="1" i="0" dirty="0">
                <a:solidFill>
                  <a:srgbClr val="444444"/>
                </a:solidFill>
                <a:effectLst/>
                <a:latin typeface="SF Mono"/>
              </a:rPr>
              <a:t>new</a:t>
            </a:r>
            <a:r>
              <a:rPr lang="en-US" altLang="ko-KR" sz="2000" b="0" i="0" dirty="0">
                <a:solidFill>
                  <a:srgbClr val="444444"/>
                </a:solidFill>
                <a:effectLst/>
                <a:latin typeface="SF Mono"/>
              </a:rPr>
              <a:t> </a:t>
            </a:r>
            <a:r>
              <a:rPr lang="en-US" altLang="ko-KR" sz="2000" b="1" i="0" dirty="0">
                <a:solidFill>
                  <a:srgbClr val="880000"/>
                </a:solidFill>
                <a:effectLst/>
                <a:latin typeface="SF Mono"/>
              </a:rPr>
              <a:t>HashSet</a:t>
            </a:r>
            <a:r>
              <a:rPr lang="en-US" altLang="ko-KR" sz="2000" b="0" i="0" dirty="0">
                <a:solidFill>
                  <a:srgbClr val="444444"/>
                </a:solidFill>
                <a:effectLst/>
                <a:latin typeface="SF Mono"/>
              </a:rPr>
              <a:t>&lt;&gt;(</a:t>
            </a:r>
            <a:r>
              <a:rPr lang="en-US" altLang="ko-KR" sz="2000" b="0" i="0" dirty="0" err="1">
                <a:solidFill>
                  <a:srgbClr val="444444"/>
                </a:solidFill>
                <a:effectLst/>
                <a:latin typeface="SF Mono"/>
              </a:rPr>
              <a:t>Arrays.asList</a:t>
            </a:r>
            <a:r>
              <a:rPr lang="en-US" altLang="ko-KR" sz="2000" b="0" i="0" dirty="0">
                <a:solidFill>
                  <a:srgbClr val="444444"/>
                </a:solidFill>
                <a:effectLst/>
                <a:latin typeface="SF Mono"/>
              </a:rPr>
              <a:t>(</a:t>
            </a:r>
            <a:r>
              <a:rPr lang="en-US" altLang="ko-KR" sz="2000" b="0" i="0" dirty="0">
                <a:solidFill>
                  <a:srgbClr val="880000"/>
                </a:solidFill>
                <a:effectLst/>
                <a:latin typeface="SF Mono"/>
              </a:rPr>
              <a:t>4</a:t>
            </a:r>
            <a:r>
              <a:rPr lang="en-US" altLang="ko-KR" sz="2000" b="0" i="0" dirty="0">
                <a:solidFill>
                  <a:srgbClr val="444444"/>
                </a:solidFill>
                <a:effectLst/>
                <a:latin typeface="SF Mono"/>
              </a:rPr>
              <a:t>, </a:t>
            </a:r>
            <a:r>
              <a:rPr lang="en-US" altLang="ko-KR" sz="2000" b="0" i="0" dirty="0">
                <a:solidFill>
                  <a:srgbClr val="880000"/>
                </a:solidFill>
                <a:effectLst/>
                <a:latin typeface="SF Mono"/>
              </a:rPr>
              <a:t>5</a:t>
            </a:r>
            <a:r>
              <a:rPr lang="en-US" altLang="ko-KR" sz="2000" b="0" i="0" dirty="0">
                <a:solidFill>
                  <a:srgbClr val="444444"/>
                </a:solidFill>
                <a:effectLst/>
                <a:latin typeface="SF Mono"/>
              </a:rPr>
              <a:t>, </a:t>
            </a:r>
            <a:r>
              <a:rPr lang="en-US" altLang="ko-KR" sz="2000" b="0" i="0" dirty="0">
                <a:solidFill>
                  <a:srgbClr val="880000"/>
                </a:solidFill>
                <a:effectLst/>
                <a:latin typeface="SF Mono"/>
              </a:rPr>
              <a:t>6</a:t>
            </a:r>
            <a:r>
              <a:rPr lang="en-US" altLang="ko-KR" sz="2000" b="0" i="0" dirty="0">
                <a:solidFill>
                  <a:srgbClr val="444444"/>
                </a:solidFill>
                <a:effectLst/>
                <a:latin typeface="SF Mono"/>
              </a:rPr>
              <a:t>, </a:t>
            </a:r>
            <a:r>
              <a:rPr lang="en-US" altLang="ko-KR" sz="2000" b="0" i="0" dirty="0">
                <a:solidFill>
                  <a:srgbClr val="880000"/>
                </a:solidFill>
                <a:effectLst/>
                <a:latin typeface="SF Mono"/>
              </a:rPr>
              <a:t>7</a:t>
            </a:r>
            <a:r>
              <a:rPr lang="en-US" altLang="ko-KR" sz="2000" b="0" i="0" dirty="0">
                <a:solidFill>
                  <a:srgbClr val="444444"/>
                </a:solidFill>
                <a:effectLst/>
                <a:latin typeface="SF Mono"/>
              </a:rPr>
              <a:t>, </a:t>
            </a:r>
            <a:r>
              <a:rPr lang="en-US" altLang="ko-KR" sz="2000" b="0" i="0" dirty="0">
                <a:solidFill>
                  <a:srgbClr val="880000"/>
                </a:solidFill>
                <a:effectLst/>
                <a:latin typeface="SF Mono"/>
              </a:rPr>
              <a:t>8</a:t>
            </a:r>
            <a:r>
              <a:rPr lang="en-US" altLang="ko-KR" sz="2000" b="0" i="0" dirty="0">
                <a:solidFill>
                  <a:srgbClr val="444444"/>
                </a:solidFill>
                <a:effectLst/>
                <a:latin typeface="SF Mono"/>
              </a:rPr>
              <a:t>, </a:t>
            </a:r>
            <a:r>
              <a:rPr lang="en-US" altLang="ko-KR" sz="2000" b="0" i="0" dirty="0">
                <a:solidFill>
                  <a:srgbClr val="880000"/>
                </a:solidFill>
                <a:effectLst/>
                <a:latin typeface="SF Mono"/>
              </a:rPr>
              <a:t>9</a:t>
            </a:r>
            <a:r>
              <a:rPr lang="en-US" altLang="ko-KR" sz="2000" b="0" i="0" dirty="0">
                <a:solidFill>
                  <a:srgbClr val="444444"/>
                </a:solidFill>
                <a:effectLst/>
                <a:latin typeface="SF Mono"/>
              </a:rPr>
              <a:t>));</a:t>
            </a:r>
            <a:endParaRPr lang="en-US" altLang="ko-KR" sz="2000" dirty="0">
              <a:solidFill>
                <a:srgbClr val="554F4D"/>
              </a:solidFill>
            </a:endParaRPr>
          </a:p>
          <a:p>
            <a:pPr algn="l"/>
            <a:r>
              <a:rPr lang="en-US" altLang="ko-KR" sz="2400" dirty="0">
                <a:solidFill>
                  <a:srgbClr val="554F4D"/>
                </a:solidFill>
              </a:rPr>
              <a:t>	</a:t>
            </a:r>
            <a:r>
              <a:rPr lang="ko-KR" altLang="en-US" sz="2400" dirty="0">
                <a:solidFill>
                  <a:srgbClr val="554F4D"/>
                </a:solidFill>
              </a:rPr>
              <a:t>교집합 </a:t>
            </a:r>
            <a:r>
              <a:rPr lang="en-US" altLang="ko-KR" sz="2400" dirty="0">
                <a:solidFill>
                  <a:srgbClr val="554F4D"/>
                </a:solidFill>
              </a:rPr>
              <a:t>: </a:t>
            </a:r>
            <a:r>
              <a:rPr lang="ko-KR" altLang="en-US" sz="2400" dirty="0">
                <a:solidFill>
                  <a:srgbClr val="554F4D"/>
                </a:solidFill>
              </a:rPr>
              <a:t> </a:t>
            </a:r>
            <a:r>
              <a:rPr lang="en-US" altLang="ko-KR" sz="2400" dirty="0">
                <a:solidFill>
                  <a:srgbClr val="554F4D"/>
                </a:solidFill>
              </a:rPr>
              <a:t>s1.retainAll(s2);</a:t>
            </a:r>
          </a:p>
          <a:p>
            <a:pPr algn="l"/>
            <a:r>
              <a:rPr lang="en-US" altLang="ko-KR" sz="2400" dirty="0">
                <a:solidFill>
                  <a:srgbClr val="554F4D"/>
                </a:solidFill>
              </a:rPr>
              <a:t>	</a:t>
            </a:r>
            <a:r>
              <a:rPr lang="ko-KR" altLang="en-US" sz="2400" dirty="0">
                <a:solidFill>
                  <a:srgbClr val="554F4D"/>
                </a:solidFill>
              </a:rPr>
              <a:t>합집합 </a:t>
            </a:r>
            <a:r>
              <a:rPr lang="en-US" altLang="ko-KR" sz="2400" dirty="0">
                <a:solidFill>
                  <a:srgbClr val="554F4D"/>
                </a:solidFill>
              </a:rPr>
              <a:t>:  s1.addAll(s2);</a:t>
            </a:r>
          </a:p>
          <a:p>
            <a:pPr algn="l"/>
            <a:r>
              <a:rPr lang="en-US" altLang="ko-KR" sz="2400" dirty="0">
                <a:solidFill>
                  <a:srgbClr val="554F4D"/>
                </a:solidFill>
              </a:rPr>
              <a:t>	</a:t>
            </a:r>
            <a:r>
              <a:rPr lang="ko-KR" altLang="en-US" sz="2400" dirty="0" err="1">
                <a:solidFill>
                  <a:srgbClr val="554F4D"/>
                </a:solidFill>
              </a:rPr>
              <a:t>차집합</a:t>
            </a:r>
            <a:r>
              <a:rPr lang="ko-KR" altLang="en-US" sz="2400" dirty="0">
                <a:solidFill>
                  <a:srgbClr val="554F4D"/>
                </a:solidFill>
              </a:rPr>
              <a:t> </a:t>
            </a:r>
            <a:r>
              <a:rPr lang="en-US" altLang="ko-KR" sz="2400" dirty="0">
                <a:solidFill>
                  <a:srgbClr val="554F4D"/>
                </a:solidFill>
              </a:rPr>
              <a:t>:  s1.removeAll(s2)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2CC627-20A7-1554-44F3-135E5D827B07}"/>
              </a:ext>
            </a:extLst>
          </p:cNvPr>
          <p:cNvSpPr txBox="1"/>
          <p:nvPr/>
        </p:nvSpPr>
        <p:spPr>
          <a:xfrm>
            <a:off x="811411" y="1289076"/>
            <a:ext cx="94734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3600" dirty="0">
                <a:solidFill>
                  <a:srgbClr val="554F4D"/>
                </a:solidFill>
              </a:rPr>
              <a:t>Set&lt;Integer&gt; set = new HashSet&lt;&gt;()</a:t>
            </a:r>
            <a:endParaRPr lang="ko-KR" altLang="en-US" sz="3600" dirty="0">
              <a:solidFill>
                <a:srgbClr val="554F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51498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1CAB5CF-4910-4BCC-9FF4-FAFB7DC3C04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57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254066F-367A-43F0-B6C4-302DF59E95A9}"/>
              </a:ext>
            </a:extLst>
          </p:cNvPr>
          <p:cNvSpPr txBox="1"/>
          <p:nvPr/>
        </p:nvSpPr>
        <p:spPr>
          <a:xfrm>
            <a:off x="7081522" y="2644170"/>
            <a:ext cx="281519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9600" dirty="0">
                <a:solidFill>
                  <a:srgbClr val="554F4D"/>
                </a:solidFill>
              </a:rPr>
              <a:t>Q&amp;A</a:t>
            </a:r>
            <a:endParaRPr lang="ko-KR" altLang="en-US" sz="9600" dirty="0">
              <a:solidFill>
                <a:srgbClr val="554F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94592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8298CC6-E2D8-41BB-8650-6670A4D3C2C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3960" y="0"/>
            <a:ext cx="586804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E1D5B25-FB20-4491-A0B8-BF4EDADFB5F7}"/>
              </a:ext>
            </a:extLst>
          </p:cNvPr>
          <p:cNvSpPr txBox="1"/>
          <p:nvPr/>
        </p:nvSpPr>
        <p:spPr>
          <a:xfrm>
            <a:off x="1338490" y="2208022"/>
            <a:ext cx="45076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4000" dirty="0">
                <a:solidFill>
                  <a:srgbClr val="554F4D"/>
                </a:solidFill>
              </a:rPr>
              <a:t>1</a:t>
            </a:r>
            <a:endParaRPr lang="ko-KR" altLang="en-US" sz="4000" dirty="0">
              <a:solidFill>
                <a:srgbClr val="554F4D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39F61D-18E1-4402-AA8D-49B330678C06}"/>
              </a:ext>
            </a:extLst>
          </p:cNvPr>
          <p:cNvSpPr txBox="1"/>
          <p:nvPr/>
        </p:nvSpPr>
        <p:spPr>
          <a:xfrm>
            <a:off x="2173901" y="2254189"/>
            <a:ext cx="329128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3200" dirty="0">
                <a:solidFill>
                  <a:srgbClr val="554F4D"/>
                </a:solidFill>
              </a:rPr>
              <a:t>자료형</a:t>
            </a:r>
            <a:r>
              <a:rPr lang="en-US" altLang="ko-KR" sz="3200" dirty="0">
                <a:solidFill>
                  <a:srgbClr val="554F4D"/>
                </a:solidFill>
              </a:rPr>
              <a:t>, </a:t>
            </a:r>
            <a:r>
              <a:rPr lang="ko-KR" altLang="en-US" sz="3200" dirty="0">
                <a:solidFill>
                  <a:srgbClr val="554F4D"/>
                </a:solidFill>
              </a:rPr>
              <a:t>내장함수</a:t>
            </a: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2E446A13-6214-43CC-A7E1-C173F830DD90}"/>
              </a:ext>
            </a:extLst>
          </p:cNvPr>
          <p:cNvCxnSpPr>
            <a:cxnSpLocks/>
          </p:cNvCxnSpPr>
          <p:nvPr/>
        </p:nvCxnSpPr>
        <p:spPr>
          <a:xfrm>
            <a:off x="622300" y="1143000"/>
            <a:ext cx="570166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CCBF8A0-1C9E-4A1C-854B-5709C37B6AAF}"/>
              </a:ext>
            </a:extLst>
          </p:cNvPr>
          <p:cNvSpPr txBox="1"/>
          <p:nvPr/>
        </p:nvSpPr>
        <p:spPr>
          <a:xfrm>
            <a:off x="1338490" y="3329112"/>
            <a:ext cx="45076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4000" dirty="0">
                <a:solidFill>
                  <a:srgbClr val="554F4D"/>
                </a:solidFill>
              </a:rPr>
              <a:t>2</a:t>
            </a:r>
            <a:endParaRPr lang="ko-KR" altLang="en-US" sz="4000" dirty="0">
              <a:solidFill>
                <a:srgbClr val="554F4D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B9077E0-13C1-4313-8DAD-CBBCAA9053ED}"/>
              </a:ext>
            </a:extLst>
          </p:cNvPr>
          <p:cNvSpPr txBox="1"/>
          <p:nvPr/>
        </p:nvSpPr>
        <p:spPr>
          <a:xfrm>
            <a:off x="2173901" y="3390739"/>
            <a:ext cx="36629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3200" dirty="0">
                <a:solidFill>
                  <a:srgbClr val="554F4D"/>
                </a:solidFill>
              </a:rPr>
              <a:t>Stack, Queue,</a:t>
            </a:r>
            <a:r>
              <a:rPr lang="ko-KR" altLang="en-US" sz="3200" dirty="0">
                <a:solidFill>
                  <a:srgbClr val="554F4D"/>
                </a:solidFill>
              </a:rPr>
              <a:t> </a:t>
            </a:r>
            <a:r>
              <a:rPr lang="en-US" altLang="ko-KR" sz="3200" dirty="0">
                <a:solidFill>
                  <a:srgbClr val="554F4D"/>
                </a:solidFill>
              </a:rPr>
              <a:t>Deque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37D6509-341D-4329-AA12-899AFC70CE06}"/>
              </a:ext>
            </a:extLst>
          </p:cNvPr>
          <p:cNvSpPr txBox="1"/>
          <p:nvPr/>
        </p:nvSpPr>
        <p:spPr>
          <a:xfrm>
            <a:off x="1338490" y="4397542"/>
            <a:ext cx="45076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4000" dirty="0">
                <a:solidFill>
                  <a:srgbClr val="554F4D"/>
                </a:solidFill>
              </a:rPr>
              <a:t>3</a:t>
            </a:r>
            <a:endParaRPr lang="ko-KR" altLang="en-US" sz="4000" dirty="0">
              <a:solidFill>
                <a:srgbClr val="554F4D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B6BD7C2-3349-4F4B-984E-3BDD891FCB19}"/>
              </a:ext>
            </a:extLst>
          </p:cNvPr>
          <p:cNvSpPr txBox="1"/>
          <p:nvPr/>
        </p:nvSpPr>
        <p:spPr>
          <a:xfrm>
            <a:off x="2090011" y="4459097"/>
            <a:ext cx="19415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3200" dirty="0">
                <a:solidFill>
                  <a:srgbClr val="554F4D"/>
                </a:solidFill>
              </a:rPr>
              <a:t>Sort(</a:t>
            </a:r>
            <a:r>
              <a:rPr lang="ko-KR" altLang="en-US" sz="3200" dirty="0">
                <a:solidFill>
                  <a:srgbClr val="554F4D"/>
                </a:solidFill>
              </a:rPr>
              <a:t>정렬</a:t>
            </a:r>
            <a:r>
              <a:rPr lang="en-US" altLang="ko-KR" sz="3200" dirty="0">
                <a:solidFill>
                  <a:srgbClr val="554F4D"/>
                </a:solidFill>
              </a:rPr>
              <a:t>)</a:t>
            </a:r>
            <a:endParaRPr lang="ko-KR" altLang="en-US" sz="3200" dirty="0">
              <a:solidFill>
                <a:srgbClr val="554F4D"/>
              </a:solidFill>
            </a:endParaRP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8A46AA8C-C738-4DAA-8394-228D4A57C3AB}"/>
              </a:ext>
            </a:extLst>
          </p:cNvPr>
          <p:cNvGrpSpPr/>
          <p:nvPr/>
        </p:nvGrpSpPr>
        <p:grpSpPr>
          <a:xfrm>
            <a:off x="811410" y="477594"/>
            <a:ext cx="5614557" cy="523220"/>
            <a:chOff x="2640851" y="477594"/>
            <a:chExt cx="2987294" cy="52322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61356F7-6E60-415E-93C3-F2B83051B641}"/>
                </a:ext>
              </a:extLst>
            </p:cNvPr>
            <p:cNvSpPr txBox="1"/>
            <p:nvPr/>
          </p:nvSpPr>
          <p:spPr>
            <a:xfrm>
              <a:off x="3479800" y="631482"/>
              <a:ext cx="21483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rgbClr val="554F4D"/>
                  </a:solidFill>
                </a:rPr>
                <a:t>A table of contents.</a:t>
              </a:r>
              <a:endParaRPr lang="ko-KR" altLang="en-US" dirty="0">
                <a:solidFill>
                  <a:srgbClr val="554F4D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5541882-D751-4CCB-9348-135C193BA93B}"/>
                </a:ext>
              </a:extLst>
            </p:cNvPr>
            <p:cNvSpPr txBox="1"/>
            <p:nvPr/>
          </p:nvSpPr>
          <p:spPr>
            <a:xfrm>
              <a:off x="2640851" y="477594"/>
              <a:ext cx="90594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2800" dirty="0">
                  <a:solidFill>
                    <a:srgbClr val="554F4D"/>
                  </a:solidFill>
                </a:rPr>
                <a:t>전체 목차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4F879323-C084-4899-4DA9-06FEB8B9CEB4}"/>
              </a:ext>
            </a:extLst>
          </p:cNvPr>
          <p:cNvSpPr txBox="1"/>
          <p:nvPr/>
        </p:nvSpPr>
        <p:spPr>
          <a:xfrm>
            <a:off x="1330475" y="5518631"/>
            <a:ext cx="46679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4000" dirty="0">
                <a:solidFill>
                  <a:srgbClr val="554F4D"/>
                </a:solidFill>
              </a:rPr>
              <a:t>4</a:t>
            </a:r>
            <a:endParaRPr lang="ko-KR" altLang="en-US" sz="4000" dirty="0">
              <a:solidFill>
                <a:srgbClr val="554F4D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2D3294B-890E-4858-B27B-EE88FFE3EAC5}"/>
              </a:ext>
            </a:extLst>
          </p:cNvPr>
          <p:cNvSpPr txBox="1"/>
          <p:nvPr/>
        </p:nvSpPr>
        <p:spPr>
          <a:xfrm>
            <a:off x="2090011" y="5580186"/>
            <a:ext cx="20132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3200" dirty="0">
                <a:solidFill>
                  <a:srgbClr val="554F4D"/>
                </a:solidFill>
              </a:rPr>
              <a:t>DFS / BFS</a:t>
            </a:r>
            <a:endParaRPr lang="ko-KR" altLang="en-US" sz="3200" dirty="0">
              <a:solidFill>
                <a:srgbClr val="554F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6713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1F3C622B-4A9C-45A0-8705-8E3882DFA70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37541"/>
            <a:ext cx="12192000" cy="6858000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10C0C4F5-0267-4DB1-BDAE-FED5A369C032}"/>
              </a:ext>
            </a:extLst>
          </p:cNvPr>
          <p:cNvGrpSpPr/>
          <p:nvPr/>
        </p:nvGrpSpPr>
        <p:grpSpPr>
          <a:xfrm>
            <a:off x="360223" y="773037"/>
            <a:ext cx="3014351" cy="3735963"/>
            <a:chOff x="360223" y="773037"/>
            <a:chExt cx="3014351" cy="3735963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4EA2EB4A-B5D0-48C0-85F4-F2227CA64011}"/>
                </a:ext>
              </a:extLst>
            </p:cNvPr>
            <p:cNvSpPr/>
            <p:nvPr/>
          </p:nvSpPr>
          <p:spPr>
            <a:xfrm>
              <a:off x="787400" y="2349000"/>
              <a:ext cx="2160000" cy="2160000"/>
            </a:xfrm>
            <a:prstGeom prst="rect">
              <a:avLst/>
            </a:prstGeom>
            <a:solidFill>
              <a:srgbClr val="E2CB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D08403F-8A2A-4ADA-9C9B-94898A6AE280}"/>
                </a:ext>
              </a:extLst>
            </p:cNvPr>
            <p:cNvSpPr txBox="1"/>
            <p:nvPr/>
          </p:nvSpPr>
          <p:spPr>
            <a:xfrm>
              <a:off x="1236457" y="3167390"/>
              <a:ext cx="126188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rgbClr val="554F4D"/>
                  </a:solidFill>
                </a:rPr>
                <a:t>자료형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BBFEDA8-730C-464B-9AC7-A64EF56C187D}"/>
                </a:ext>
              </a:extLst>
            </p:cNvPr>
            <p:cNvSpPr txBox="1"/>
            <p:nvPr/>
          </p:nvSpPr>
          <p:spPr>
            <a:xfrm>
              <a:off x="360223" y="773037"/>
              <a:ext cx="3014351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8000" dirty="0">
                  <a:solidFill>
                    <a:schemeClr val="bg1"/>
                  </a:solidFill>
                </a:rPr>
                <a:t>Part 1.</a:t>
              </a:r>
              <a:r>
                <a:rPr lang="en-US" altLang="ko-KR" sz="3600" dirty="0">
                  <a:solidFill>
                    <a:schemeClr val="bg1"/>
                  </a:solidFill>
                </a:rPr>
                <a:t>.</a:t>
              </a:r>
              <a:endParaRPr lang="ko-KR" altLang="en-US" sz="36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648134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1C2A5CB6-509E-4BDD-AF92-C1B2290457EE}"/>
              </a:ext>
            </a:extLst>
          </p:cNvPr>
          <p:cNvCxnSpPr>
            <a:cxnSpLocks/>
          </p:cNvCxnSpPr>
          <p:nvPr/>
        </p:nvCxnSpPr>
        <p:spPr>
          <a:xfrm>
            <a:off x="622300" y="1143000"/>
            <a:ext cx="115697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45A5B82-5CCC-4A00-B9DD-C58D174766AA}"/>
              </a:ext>
            </a:extLst>
          </p:cNvPr>
          <p:cNvSpPr txBox="1"/>
          <p:nvPr/>
        </p:nvSpPr>
        <p:spPr>
          <a:xfrm>
            <a:off x="811411" y="350594"/>
            <a:ext cx="56637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3600" dirty="0">
                <a:solidFill>
                  <a:srgbClr val="554F4D"/>
                </a:solidFill>
              </a:rPr>
              <a:t>1. </a:t>
            </a:r>
            <a:r>
              <a:rPr lang="ko-KR" altLang="en-US" sz="3600" dirty="0">
                <a:solidFill>
                  <a:srgbClr val="554F4D"/>
                </a:solidFill>
              </a:rPr>
              <a:t>자료형</a:t>
            </a:r>
            <a:r>
              <a:rPr lang="en-US" altLang="ko-KR" sz="3600" dirty="0">
                <a:solidFill>
                  <a:srgbClr val="554F4D"/>
                </a:solidFill>
              </a:rPr>
              <a:t>(1) – String </a:t>
            </a:r>
            <a:r>
              <a:rPr lang="ko-KR" altLang="en-US" sz="3600" dirty="0">
                <a:solidFill>
                  <a:srgbClr val="554F4D"/>
                </a:solidFill>
              </a:rPr>
              <a:t>★ ★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AB74CB-F4B7-408A-9AD9-CD3871E03EC6}"/>
              </a:ext>
            </a:extLst>
          </p:cNvPr>
          <p:cNvSpPr txBox="1"/>
          <p:nvPr/>
        </p:nvSpPr>
        <p:spPr>
          <a:xfrm>
            <a:off x="811411" y="92891"/>
            <a:ext cx="55816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1100" dirty="0">
                <a:solidFill>
                  <a:srgbClr val="554F4D"/>
                </a:solidFill>
              </a:rPr>
              <a:t>Part 1</a:t>
            </a:r>
            <a:endParaRPr lang="ko-KR" altLang="en-US" sz="1100" dirty="0">
              <a:solidFill>
                <a:srgbClr val="554F4D"/>
              </a:solidFill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30AE101F-4B41-40D7-8301-41B8702A7308}"/>
              </a:ext>
            </a:extLst>
          </p:cNvPr>
          <p:cNvSpPr/>
          <p:nvPr/>
        </p:nvSpPr>
        <p:spPr>
          <a:xfrm>
            <a:off x="622300" y="1254628"/>
            <a:ext cx="11499792" cy="5510475"/>
          </a:xfrm>
          <a:prstGeom prst="rect">
            <a:avLst/>
          </a:prstGeom>
          <a:solidFill>
            <a:srgbClr val="FCF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D33A924D-3842-42C7-99F7-8A46055AA25A}"/>
              </a:ext>
            </a:extLst>
          </p:cNvPr>
          <p:cNvSpPr/>
          <p:nvPr/>
        </p:nvSpPr>
        <p:spPr>
          <a:xfrm>
            <a:off x="-5" y="-1"/>
            <a:ext cx="86586" cy="68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40AE88-5879-2137-3F98-9B87C4085EE9}"/>
              </a:ext>
            </a:extLst>
          </p:cNvPr>
          <p:cNvSpPr txBox="1"/>
          <p:nvPr/>
        </p:nvSpPr>
        <p:spPr>
          <a:xfrm>
            <a:off x="622300" y="1254628"/>
            <a:ext cx="1123518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3200" dirty="0">
                <a:solidFill>
                  <a:srgbClr val="554F4D"/>
                </a:solidFill>
              </a:rPr>
              <a:t>String </a:t>
            </a:r>
            <a:r>
              <a:rPr lang="ko-KR" altLang="en-US" sz="3200" dirty="0">
                <a:solidFill>
                  <a:srgbClr val="554F4D"/>
                </a:solidFill>
              </a:rPr>
              <a:t>내장 메서드</a:t>
            </a:r>
            <a:endParaRPr lang="en-US" altLang="ko-KR" sz="3200" dirty="0">
              <a:solidFill>
                <a:srgbClr val="554F4D"/>
              </a:solidFill>
            </a:endParaRPr>
          </a:p>
          <a:p>
            <a:pPr algn="l"/>
            <a:endParaRPr lang="en-US" altLang="ko-KR" sz="3200" dirty="0">
              <a:solidFill>
                <a:srgbClr val="554F4D"/>
              </a:solidFill>
            </a:endParaRPr>
          </a:p>
          <a:p>
            <a:pPr marL="742950" indent="-742950" algn="l">
              <a:buAutoNum type="arabicParenBoth"/>
            </a:pPr>
            <a:r>
              <a:rPr lang="en-US" altLang="ko-KR" sz="3200" dirty="0">
                <a:solidFill>
                  <a:srgbClr val="554F4D"/>
                </a:solidFill>
              </a:rPr>
              <a:t>equals</a:t>
            </a:r>
          </a:p>
          <a:p>
            <a:pPr marL="742950" indent="-742950" algn="l">
              <a:buAutoNum type="arabicParenBoth"/>
            </a:pPr>
            <a:r>
              <a:rPr lang="en-US" altLang="ko-KR" sz="3200" dirty="0" err="1">
                <a:solidFill>
                  <a:srgbClr val="554F4D"/>
                </a:solidFill>
              </a:rPr>
              <a:t>indexOf</a:t>
            </a:r>
            <a:endParaRPr lang="en-US" altLang="ko-KR" sz="3200" dirty="0">
              <a:solidFill>
                <a:srgbClr val="554F4D"/>
              </a:solidFill>
            </a:endParaRPr>
          </a:p>
          <a:p>
            <a:pPr marL="742950" indent="-742950" algn="l">
              <a:buAutoNum type="arabicParenBoth"/>
            </a:pPr>
            <a:r>
              <a:rPr lang="en-US" altLang="ko-KR" sz="3200" dirty="0">
                <a:solidFill>
                  <a:srgbClr val="554F4D"/>
                </a:solidFill>
              </a:rPr>
              <a:t>contains</a:t>
            </a:r>
          </a:p>
          <a:p>
            <a:pPr marL="742950" indent="-742950" algn="l">
              <a:buAutoNum type="arabicParenBoth"/>
            </a:pPr>
            <a:r>
              <a:rPr lang="en-US" altLang="ko-KR" sz="3200" dirty="0" err="1">
                <a:solidFill>
                  <a:srgbClr val="554F4D"/>
                </a:solidFill>
              </a:rPr>
              <a:t>charAt</a:t>
            </a:r>
            <a:r>
              <a:rPr lang="en-US" altLang="ko-KR" sz="3200" dirty="0">
                <a:solidFill>
                  <a:srgbClr val="554F4D"/>
                </a:solidFill>
              </a:rPr>
              <a:t> , </a:t>
            </a:r>
            <a:r>
              <a:rPr lang="en-US" altLang="ko-KR" sz="3200" dirty="0" err="1">
                <a:solidFill>
                  <a:srgbClr val="554F4D"/>
                </a:solidFill>
              </a:rPr>
              <a:t>toCharArray</a:t>
            </a:r>
            <a:endParaRPr lang="en-US" altLang="ko-KR" sz="3200" dirty="0">
              <a:solidFill>
                <a:srgbClr val="554F4D"/>
              </a:solidFill>
            </a:endParaRPr>
          </a:p>
          <a:p>
            <a:pPr marL="742950" indent="-742950" algn="l">
              <a:buAutoNum type="arabicParenBoth"/>
            </a:pPr>
            <a:r>
              <a:rPr lang="en-US" altLang="ko-KR" sz="3200" dirty="0">
                <a:solidFill>
                  <a:srgbClr val="554F4D"/>
                </a:solidFill>
              </a:rPr>
              <a:t>replace, </a:t>
            </a:r>
            <a:r>
              <a:rPr lang="en-US" altLang="ko-KR" sz="3200" dirty="0" err="1">
                <a:solidFill>
                  <a:srgbClr val="554F4D"/>
                </a:solidFill>
              </a:rPr>
              <a:t>replaceAll</a:t>
            </a:r>
            <a:r>
              <a:rPr lang="en-US" altLang="ko-KR" sz="3200" dirty="0">
                <a:solidFill>
                  <a:srgbClr val="554F4D"/>
                </a:solidFill>
              </a:rPr>
              <a:t>, </a:t>
            </a:r>
            <a:r>
              <a:rPr lang="en-US" altLang="ko-KR" sz="3200" dirty="0" err="1">
                <a:solidFill>
                  <a:srgbClr val="554F4D"/>
                </a:solidFill>
              </a:rPr>
              <a:t>replaceFirst</a:t>
            </a:r>
            <a:endParaRPr lang="en-US" altLang="ko-KR" sz="3200" dirty="0">
              <a:solidFill>
                <a:srgbClr val="554F4D"/>
              </a:solidFill>
            </a:endParaRPr>
          </a:p>
          <a:p>
            <a:pPr marL="742950" indent="-742950" algn="l">
              <a:buAutoNum type="arabicParenBoth"/>
            </a:pPr>
            <a:r>
              <a:rPr lang="en-US" altLang="ko-KR" sz="3200" dirty="0" err="1">
                <a:solidFill>
                  <a:srgbClr val="554F4D"/>
                </a:solidFill>
              </a:rPr>
              <a:t>toUpperCase</a:t>
            </a:r>
            <a:r>
              <a:rPr lang="en-US" altLang="ko-KR" sz="3200" dirty="0">
                <a:solidFill>
                  <a:srgbClr val="554F4D"/>
                </a:solidFill>
              </a:rPr>
              <a:t>,  </a:t>
            </a:r>
            <a:r>
              <a:rPr lang="en-US" altLang="ko-KR" sz="3200" dirty="0" err="1">
                <a:solidFill>
                  <a:srgbClr val="554F4D"/>
                </a:solidFill>
              </a:rPr>
              <a:t>toLowerCase</a:t>
            </a:r>
            <a:endParaRPr lang="en-US" altLang="ko-KR" sz="3200" dirty="0">
              <a:solidFill>
                <a:srgbClr val="554F4D"/>
              </a:solidFill>
            </a:endParaRPr>
          </a:p>
          <a:p>
            <a:pPr marL="742950" indent="-742950" algn="l">
              <a:buAutoNum type="arabicParenBoth"/>
            </a:pPr>
            <a:r>
              <a:rPr lang="en-US" altLang="ko-KR" sz="3200" dirty="0">
                <a:solidFill>
                  <a:srgbClr val="554F4D"/>
                </a:solidFill>
              </a:rPr>
              <a:t>Split</a:t>
            </a:r>
          </a:p>
          <a:p>
            <a:pPr marL="742950" indent="-742950" algn="l">
              <a:buAutoNum type="arabicParenBoth"/>
            </a:pPr>
            <a:r>
              <a:rPr lang="en-US" altLang="ko-KR" sz="3200" dirty="0">
                <a:solidFill>
                  <a:srgbClr val="554F4D"/>
                </a:solidFill>
              </a:rPr>
              <a:t>Trim</a:t>
            </a:r>
          </a:p>
          <a:p>
            <a:pPr marL="742950" indent="-742950" algn="l">
              <a:buAutoNum type="arabicParenBoth"/>
            </a:pPr>
            <a:r>
              <a:rPr lang="en-US" altLang="ko-KR" sz="3200" dirty="0">
                <a:solidFill>
                  <a:srgbClr val="554F4D"/>
                </a:solidFill>
              </a:rPr>
              <a:t>substring</a:t>
            </a:r>
            <a:endParaRPr lang="ko-KR" altLang="en-US" sz="3200" dirty="0">
              <a:solidFill>
                <a:srgbClr val="554F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63113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1C2A5CB6-509E-4BDD-AF92-C1B2290457EE}"/>
              </a:ext>
            </a:extLst>
          </p:cNvPr>
          <p:cNvCxnSpPr>
            <a:cxnSpLocks/>
          </p:cNvCxnSpPr>
          <p:nvPr/>
        </p:nvCxnSpPr>
        <p:spPr>
          <a:xfrm>
            <a:off x="622300" y="1143000"/>
            <a:ext cx="115697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45A5B82-5CCC-4A00-B9DD-C58D174766AA}"/>
              </a:ext>
            </a:extLst>
          </p:cNvPr>
          <p:cNvSpPr txBox="1"/>
          <p:nvPr/>
        </p:nvSpPr>
        <p:spPr>
          <a:xfrm>
            <a:off x="811411" y="350594"/>
            <a:ext cx="56156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3600" dirty="0">
                <a:solidFill>
                  <a:srgbClr val="554F4D"/>
                </a:solidFill>
              </a:rPr>
              <a:t>1. </a:t>
            </a:r>
            <a:r>
              <a:rPr lang="ko-KR" altLang="en-US" sz="3600" dirty="0">
                <a:solidFill>
                  <a:srgbClr val="554F4D"/>
                </a:solidFill>
              </a:rPr>
              <a:t>자료형</a:t>
            </a:r>
            <a:r>
              <a:rPr lang="en-US" altLang="ko-KR" sz="3600" dirty="0">
                <a:solidFill>
                  <a:srgbClr val="554F4D"/>
                </a:solidFill>
              </a:rPr>
              <a:t>(1) - String</a:t>
            </a:r>
            <a:r>
              <a:rPr lang="ko-KR" altLang="en-US" sz="3600" dirty="0">
                <a:solidFill>
                  <a:srgbClr val="554F4D"/>
                </a:solidFill>
              </a:rPr>
              <a:t> ★ ★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AB74CB-F4B7-408A-9AD9-CD3871E03EC6}"/>
              </a:ext>
            </a:extLst>
          </p:cNvPr>
          <p:cNvSpPr txBox="1"/>
          <p:nvPr/>
        </p:nvSpPr>
        <p:spPr>
          <a:xfrm>
            <a:off x="811411" y="92891"/>
            <a:ext cx="55816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1100" dirty="0">
                <a:solidFill>
                  <a:srgbClr val="554F4D"/>
                </a:solidFill>
              </a:rPr>
              <a:t>Part 1</a:t>
            </a:r>
            <a:endParaRPr lang="ko-KR" altLang="en-US" sz="1100" dirty="0">
              <a:solidFill>
                <a:srgbClr val="554F4D"/>
              </a:solidFill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30AE101F-4B41-40D7-8301-41B8702A7308}"/>
              </a:ext>
            </a:extLst>
          </p:cNvPr>
          <p:cNvSpPr/>
          <p:nvPr/>
        </p:nvSpPr>
        <p:spPr>
          <a:xfrm>
            <a:off x="622300" y="1254628"/>
            <a:ext cx="11499792" cy="5510475"/>
          </a:xfrm>
          <a:prstGeom prst="rect">
            <a:avLst/>
          </a:prstGeom>
          <a:solidFill>
            <a:srgbClr val="FCF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D33A924D-3842-42C7-99F7-8A46055AA25A}"/>
              </a:ext>
            </a:extLst>
          </p:cNvPr>
          <p:cNvSpPr/>
          <p:nvPr/>
        </p:nvSpPr>
        <p:spPr>
          <a:xfrm>
            <a:off x="-5" y="-1"/>
            <a:ext cx="86586" cy="68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40AE88-5879-2137-3F98-9B87C4085EE9}"/>
              </a:ext>
            </a:extLst>
          </p:cNvPr>
          <p:cNvSpPr txBox="1"/>
          <p:nvPr/>
        </p:nvSpPr>
        <p:spPr>
          <a:xfrm>
            <a:off x="648986" y="1931500"/>
            <a:ext cx="115697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l">
              <a:buAutoNum type="arabicParenBoth"/>
            </a:pPr>
            <a:r>
              <a:rPr lang="en-US" altLang="ko-KR" sz="2800" dirty="0">
                <a:solidFill>
                  <a:srgbClr val="554F4D"/>
                </a:solidFill>
              </a:rPr>
              <a:t> </a:t>
            </a:r>
            <a:r>
              <a:rPr lang="en-US" altLang="ko-KR" sz="2400" dirty="0">
                <a:solidFill>
                  <a:srgbClr val="554F4D"/>
                </a:solidFill>
              </a:rPr>
              <a:t>equals(s)  : </a:t>
            </a:r>
            <a:r>
              <a:rPr lang="ko-KR" altLang="en-US" sz="2400" dirty="0">
                <a:solidFill>
                  <a:srgbClr val="554F4D"/>
                </a:solidFill>
              </a:rPr>
              <a:t>문자열에</a:t>
            </a:r>
            <a:r>
              <a:rPr lang="en-US" altLang="ko-KR" sz="2400" dirty="0">
                <a:solidFill>
                  <a:srgbClr val="554F4D"/>
                </a:solidFill>
              </a:rPr>
              <a:t> s</a:t>
            </a:r>
            <a:r>
              <a:rPr lang="ko-KR" altLang="en-US" sz="2400" dirty="0">
                <a:solidFill>
                  <a:srgbClr val="554F4D"/>
                </a:solidFill>
              </a:rPr>
              <a:t>가 있는지를 </a:t>
            </a:r>
            <a:r>
              <a:rPr lang="en-US" altLang="ko-KR" sz="2400" dirty="0">
                <a:solidFill>
                  <a:srgbClr val="554F4D"/>
                </a:solidFill>
              </a:rPr>
              <a:t>True, False </a:t>
            </a:r>
            <a:r>
              <a:rPr lang="ko-KR" altLang="en-US" sz="2400" dirty="0">
                <a:solidFill>
                  <a:srgbClr val="554F4D"/>
                </a:solidFill>
              </a:rPr>
              <a:t>형태로 출력</a:t>
            </a:r>
            <a:endParaRPr lang="en-US" altLang="ko-KR" sz="2400" dirty="0">
              <a:solidFill>
                <a:srgbClr val="554F4D"/>
              </a:solidFill>
            </a:endParaRPr>
          </a:p>
          <a:p>
            <a:pPr algn="l"/>
            <a:r>
              <a:rPr lang="en-US" altLang="ko-KR" sz="2400" dirty="0">
                <a:solidFill>
                  <a:srgbClr val="554F4D"/>
                </a:solidFill>
              </a:rPr>
              <a:t>	</a:t>
            </a:r>
            <a:r>
              <a:rPr lang="en-US" altLang="ko-KR" sz="2000" dirty="0">
                <a:solidFill>
                  <a:srgbClr val="554F4D"/>
                </a:solidFill>
              </a:rPr>
              <a:t>1. </a:t>
            </a:r>
            <a:r>
              <a:rPr lang="en-US" altLang="ko-KR" sz="2000" dirty="0" err="1">
                <a:solidFill>
                  <a:srgbClr val="554F4D"/>
                </a:solidFill>
              </a:rPr>
              <a:t>str.equals</a:t>
            </a:r>
            <a:r>
              <a:rPr lang="en-US" altLang="ko-KR" sz="2000" dirty="0">
                <a:solidFill>
                  <a:srgbClr val="554F4D"/>
                </a:solidFill>
              </a:rPr>
              <a:t>(“hello”)       	2. </a:t>
            </a:r>
            <a:r>
              <a:rPr lang="en-US" altLang="ko-KR" sz="2000" dirty="0" err="1">
                <a:solidFill>
                  <a:srgbClr val="554F4D"/>
                </a:solidFill>
              </a:rPr>
              <a:t>str.equals</a:t>
            </a:r>
            <a:r>
              <a:rPr lang="en-US" altLang="ko-KR" sz="2000" dirty="0">
                <a:solidFill>
                  <a:srgbClr val="554F4D"/>
                </a:solidFill>
              </a:rPr>
              <a:t>(“h”)</a:t>
            </a:r>
          </a:p>
          <a:p>
            <a:pPr algn="l"/>
            <a:r>
              <a:rPr lang="en-US" altLang="ko-KR" sz="2000" dirty="0">
                <a:solidFill>
                  <a:srgbClr val="554F4D"/>
                </a:solidFill>
              </a:rPr>
              <a:t>	3. </a:t>
            </a:r>
            <a:r>
              <a:rPr lang="en-US" altLang="ko-KR" sz="2000" dirty="0" err="1">
                <a:solidFill>
                  <a:srgbClr val="554F4D"/>
                </a:solidFill>
              </a:rPr>
              <a:t>str.equals</a:t>
            </a:r>
            <a:r>
              <a:rPr lang="en-US" altLang="ko-KR" sz="2000" dirty="0">
                <a:solidFill>
                  <a:srgbClr val="554F4D"/>
                </a:solidFill>
              </a:rPr>
              <a:t>(“Hello”)       	4. </a:t>
            </a:r>
            <a:r>
              <a:rPr lang="en-US" altLang="ko-KR" sz="2000" dirty="0" err="1">
                <a:solidFill>
                  <a:srgbClr val="554F4D"/>
                </a:solidFill>
              </a:rPr>
              <a:t>str.equals</a:t>
            </a:r>
            <a:r>
              <a:rPr lang="en-US" altLang="ko-KR" sz="2000" dirty="0">
                <a:solidFill>
                  <a:srgbClr val="554F4D"/>
                </a:solidFill>
              </a:rPr>
              <a:t>(“hello “)</a:t>
            </a:r>
          </a:p>
          <a:p>
            <a:pPr algn="l"/>
            <a:endParaRPr lang="en-US" altLang="ko-KR" sz="3200" dirty="0">
              <a:solidFill>
                <a:srgbClr val="554F4D"/>
              </a:solidFill>
            </a:endParaRPr>
          </a:p>
          <a:p>
            <a:pPr algn="l"/>
            <a:r>
              <a:rPr lang="en-US" altLang="ko-KR" sz="2800" dirty="0">
                <a:solidFill>
                  <a:srgbClr val="554F4D"/>
                </a:solidFill>
              </a:rPr>
              <a:t>(2)  </a:t>
            </a:r>
            <a:r>
              <a:rPr lang="en-US" altLang="ko-KR" sz="2400" dirty="0" err="1">
                <a:solidFill>
                  <a:srgbClr val="554F4D"/>
                </a:solidFill>
              </a:rPr>
              <a:t>indexOf</a:t>
            </a:r>
            <a:r>
              <a:rPr lang="en-US" altLang="ko-KR" sz="2400" dirty="0">
                <a:solidFill>
                  <a:srgbClr val="554F4D"/>
                </a:solidFill>
              </a:rPr>
              <a:t>(s) : </a:t>
            </a:r>
            <a:r>
              <a:rPr lang="ko-KR" altLang="en-US" sz="2400" dirty="0">
                <a:solidFill>
                  <a:srgbClr val="554F4D"/>
                </a:solidFill>
              </a:rPr>
              <a:t>문자열에 </a:t>
            </a:r>
            <a:r>
              <a:rPr lang="en-US" altLang="ko-KR" sz="2400" dirty="0">
                <a:solidFill>
                  <a:srgbClr val="554F4D"/>
                </a:solidFill>
              </a:rPr>
              <a:t>s</a:t>
            </a:r>
            <a:r>
              <a:rPr lang="ko-KR" altLang="en-US" sz="2400" dirty="0">
                <a:solidFill>
                  <a:srgbClr val="554F4D"/>
                </a:solidFill>
              </a:rPr>
              <a:t>가 </a:t>
            </a:r>
            <a:r>
              <a:rPr lang="ko-KR" altLang="en-US" sz="2400" dirty="0" err="1">
                <a:solidFill>
                  <a:srgbClr val="554F4D"/>
                </a:solidFill>
              </a:rPr>
              <a:t>몇번째</a:t>
            </a:r>
            <a:r>
              <a:rPr lang="ko-KR" altLang="en-US" sz="2400" dirty="0">
                <a:solidFill>
                  <a:srgbClr val="554F4D"/>
                </a:solidFill>
              </a:rPr>
              <a:t> 위치한지 출력</a:t>
            </a:r>
            <a:endParaRPr lang="en-US" altLang="ko-KR" sz="2400" dirty="0">
              <a:solidFill>
                <a:srgbClr val="554F4D"/>
              </a:solidFill>
            </a:endParaRPr>
          </a:p>
          <a:p>
            <a:pPr algn="l"/>
            <a:r>
              <a:rPr lang="en-US" altLang="ko-KR" sz="2800" dirty="0">
                <a:solidFill>
                  <a:srgbClr val="554F4D"/>
                </a:solidFill>
              </a:rPr>
              <a:t>	</a:t>
            </a:r>
            <a:r>
              <a:rPr lang="en-US" altLang="ko-KR" sz="2000" dirty="0">
                <a:solidFill>
                  <a:srgbClr val="554F4D"/>
                </a:solidFill>
              </a:rPr>
              <a:t>1. </a:t>
            </a:r>
            <a:r>
              <a:rPr lang="en-US" altLang="ko-KR" sz="2000" dirty="0" err="1">
                <a:solidFill>
                  <a:srgbClr val="554F4D"/>
                </a:solidFill>
              </a:rPr>
              <a:t>str.indexOf</a:t>
            </a:r>
            <a:r>
              <a:rPr lang="en-US" altLang="ko-KR" sz="2000" dirty="0">
                <a:solidFill>
                  <a:srgbClr val="554F4D"/>
                </a:solidFill>
              </a:rPr>
              <a:t>(“h”)		2. </a:t>
            </a:r>
            <a:r>
              <a:rPr lang="en-US" altLang="ko-KR" sz="2000" dirty="0" err="1">
                <a:solidFill>
                  <a:srgbClr val="554F4D"/>
                </a:solidFill>
              </a:rPr>
              <a:t>str.indexOf</a:t>
            </a:r>
            <a:r>
              <a:rPr lang="en-US" altLang="ko-KR" sz="2000" dirty="0">
                <a:solidFill>
                  <a:srgbClr val="554F4D"/>
                </a:solidFill>
              </a:rPr>
              <a:t>(“he”)</a:t>
            </a:r>
          </a:p>
          <a:p>
            <a:pPr algn="l"/>
            <a:r>
              <a:rPr lang="en-US" altLang="ko-KR" sz="2000" dirty="0">
                <a:solidFill>
                  <a:srgbClr val="554F4D"/>
                </a:solidFill>
              </a:rPr>
              <a:t>	3. </a:t>
            </a:r>
            <a:r>
              <a:rPr lang="en-US" altLang="ko-KR" sz="2000" dirty="0" err="1">
                <a:solidFill>
                  <a:srgbClr val="554F4D"/>
                </a:solidFill>
              </a:rPr>
              <a:t>str.indexOf</a:t>
            </a:r>
            <a:r>
              <a:rPr lang="en-US" altLang="ko-KR" sz="2000" dirty="0">
                <a:solidFill>
                  <a:srgbClr val="554F4D"/>
                </a:solidFill>
              </a:rPr>
              <a:t>(“l”)		4. </a:t>
            </a:r>
            <a:r>
              <a:rPr lang="en-US" altLang="ko-KR" sz="2000" dirty="0" err="1">
                <a:solidFill>
                  <a:srgbClr val="554F4D"/>
                </a:solidFill>
              </a:rPr>
              <a:t>str.indexOf</a:t>
            </a:r>
            <a:r>
              <a:rPr lang="en-US" altLang="ko-KR" sz="2000" dirty="0">
                <a:solidFill>
                  <a:srgbClr val="554F4D"/>
                </a:solidFill>
              </a:rPr>
              <a:t>(“a”)</a:t>
            </a:r>
          </a:p>
          <a:p>
            <a:pPr algn="l"/>
            <a:endParaRPr lang="en-US" altLang="ko-KR" sz="2800" dirty="0">
              <a:solidFill>
                <a:srgbClr val="554F4D"/>
              </a:solidFill>
            </a:endParaRPr>
          </a:p>
          <a:p>
            <a:pPr algn="l"/>
            <a:r>
              <a:rPr lang="en-US" altLang="ko-KR" sz="2800" dirty="0">
                <a:solidFill>
                  <a:srgbClr val="554F4D"/>
                </a:solidFill>
              </a:rPr>
              <a:t>(3)  </a:t>
            </a:r>
            <a:r>
              <a:rPr lang="en-US" altLang="ko-KR" sz="2400" dirty="0">
                <a:solidFill>
                  <a:srgbClr val="554F4D"/>
                </a:solidFill>
              </a:rPr>
              <a:t>contains(s) : </a:t>
            </a:r>
            <a:r>
              <a:rPr lang="ko-KR" altLang="en-US" sz="2400" dirty="0">
                <a:solidFill>
                  <a:srgbClr val="554F4D"/>
                </a:solidFill>
              </a:rPr>
              <a:t>문자열에 </a:t>
            </a:r>
            <a:r>
              <a:rPr lang="en-US" altLang="ko-KR" sz="2400" dirty="0">
                <a:solidFill>
                  <a:srgbClr val="554F4D"/>
                </a:solidFill>
              </a:rPr>
              <a:t>s</a:t>
            </a:r>
            <a:r>
              <a:rPr lang="ko-KR" altLang="en-US" sz="2400" dirty="0">
                <a:solidFill>
                  <a:srgbClr val="554F4D"/>
                </a:solidFill>
              </a:rPr>
              <a:t>가 </a:t>
            </a:r>
            <a:r>
              <a:rPr lang="ko-KR" altLang="en-US" sz="2400" dirty="0" err="1">
                <a:solidFill>
                  <a:srgbClr val="554F4D"/>
                </a:solidFill>
              </a:rPr>
              <a:t>포함되어있는지를</a:t>
            </a:r>
            <a:r>
              <a:rPr lang="ko-KR" altLang="en-US" sz="2400" dirty="0">
                <a:solidFill>
                  <a:srgbClr val="554F4D"/>
                </a:solidFill>
              </a:rPr>
              <a:t> </a:t>
            </a:r>
            <a:r>
              <a:rPr lang="en-US" altLang="ko-KR" sz="2400" dirty="0">
                <a:solidFill>
                  <a:srgbClr val="554F4D"/>
                </a:solidFill>
              </a:rPr>
              <a:t>True, False</a:t>
            </a:r>
            <a:r>
              <a:rPr lang="ko-KR" altLang="en-US" sz="2400" dirty="0">
                <a:solidFill>
                  <a:srgbClr val="554F4D"/>
                </a:solidFill>
              </a:rPr>
              <a:t>형태로 출력</a:t>
            </a:r>
            <a:endParaRPr lang="en-US" altLang="ko-KR" sz="2400" dirty="0">
              <a:solidFill>
                <a:srgbClr val="554F4D"/>
              </a:solidFill>
            </a:endParaRPr>
          </a:p>
          <a:p>
            <a:pPr algn="l"/>
            <a:r>
              <a:rPr lang="en-US" altLang="ko-KR" sz="3200" dirty="0">
                <a:solidFill>
                  <a:srgbClr val="554F4D"/>
                </a:solidFill>
              </a:rPr>
              <a:t>	</a:t>
            </a:r>
            <a:r>
              <a:rPr lang="en-US" altLang="ko-KR" sz="2000" dirty="0">
                <a:solidFill>
                  <a:srgbClr val="554F4D"/>
                </a:solidFill>
              </a:rPr>
              <a:t>1. </a:t>
            </a:r>
            <a:r>
              <a:rPr lang="en-US" altLang="ko-KR" sz="2000" dirty="0" err="1">
                <a:solidFill>
                  <a:srgbClr val="554F4D"/>
                </a:solidFill>
              </a:rPr>
              <a:t>str.contains</a:t>
            </a:r>
            <a:r>
              <a:rPr lang="en-US" altLang="ko-KR" sz="2000" dirty="0">
                <a:solidFill>
                  <a:srgbClr val="554F4D"/>
                </a:solidFill>
              </a:rPr>
              <a:t>(h)		2. </a:t>
            </a:r>
            <a:r>
              <a:rPr lang="en-US" altLang="ko-KR" sz="2000" dirty="0" err="1">
                <a:solidFill>
                  <a:srgbClr val="554F4D"/>
                </a:solidFill>
              </a:rPr>
              <a:t>str.contains</a:t>
            </a:r>
            <a:r>
              <a:rPr lang="en-US" altLang="ko-KR" sz="2000" dirty="0">
                <a:solidFill>
                  <a:srgbClr val="554F4D"/>
                </a:solidFill>
              </a:rPr>
              <a:t>(“hello”)</a:t>
            </a:r>
          </a:p>
          <a:p>
            <a:pPr algn="l"/>
            <a:r>
              <a:rPr lang="en-US" altLang="ko-KR" sz="2000" dirty="0">
                <a:solidFill>
                  <a:srgbClr val="554F4D"/>
                </a:solidFill>
              </a:rPr>
              <a:t>	3. </a:t>
            </a:r>
            <a:r>
              <a:rPr lang="en-US" altLang="ko-KR" sz="2000" dirty="0" err="1">
                <a:solidFill>
                  <a:srgbClr val="554F4D"/>
                </a:solidFill>
              </a:rPr>
              <a:t>str.contains</a:t>
            </a:r>
            <a:r>
              <a:rPr lang="en-US" altLang="ko-KR" sz="2000" dirty="0">
                <a:solidFill>
                  <a:srgbClr val="554F4D"/>
                </a:solidFill>
              </a:rPr>
              <a:t>(“o”)		4. </a:t>
            </a:r>
            <a:r>
              <a:rPr lang="en-US" altLang="ko-KR" sz="2000" dirty="0" err="1">
                <a:solidFill>
                  <a:srgbClr val="554F4D"/>
                </a:solidFill>
              </a:rPr>
              <a:t>str.contains</a:t>
            </a:r>
            <a:r>
              <a:rPr lang="en-US" altLang="ko-KR" sz="2000" dirty="0">
                <a:solidFill>
                  <a:srgbClr val="554F4D"/>
                </a:solidFill>
              </a:rPr>
              <a:t>(“a”)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2CC627-20A7-1554-44F3-135E5D827B07}"/>
              </a:ext>
            </a:extLst>
          </p:cNvPr>
          <p:cNvSpPr txBox="1"/>
          <p:nvPr/>
        </p:nvSpPr>
        <p:spPr>
          <a:xfrm>
            <a:off x="811411" y="1289076"/>
            <a:ext cx="54551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3600" dirty="0">
                <a:solidFill>
                  <a:srgbClr val="554F4D"/>
                </a:solidFill>
              </a:rPr>
              <a:t>String str = “hello”</a:t>
            </a:r>
            <a:endParaRPr lang="ko-KR" altLang="en-US" sz="3600" dirty="0">
              <a:solidFill>
                <a:srgbClr val="554F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59096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1C2A5CB6-509E-4BDD-AF92-C1B2290457EE}"/>
              </a:ext>
            </a:extLst>
          </p:cNvPr>
          <p:cNvCxnSpPr>
            <a:cxnSpLocks/>
          </p:cNvCxnSpPr>
          <p:nvPr/>
        </p:nvCxnSpPr>
        <p:spPr>
          <a:xfrm>
            <a:off x="622300" y="1143000"/>
            <a:ext cx="115697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45A5B82-5CCC-4A00-B9DD-C58D174766AA}"/>
              </a:ext>
            </a:extLst>
          </p:cNvPr>
          <p:cNvSpPr txBox="1"/>
          <p:nvPr/>
        </p:nvSpPr>
        <p:spPr>
          <a:xfrm>
            <a:off x="811411" y="350594"/>
            <a:ext cx="56156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3600" dirty="0">
                <a:solidFill>
                  <a:srgbClr val="554F4D"/>
                </a:solidFill>
              </a:rPr>
              <a:t>1. </a:t>
            </a:r>
            <a:r>
              <a:rPr lang="ko-KR" altLang="en-US" sz="3600" dirty="0">
                <a:solidFill>
                  <a:srgbClr val="554F4D"/>
                </a:solidFill>
              </a:rPr>
              <a:t>자료형</a:t>
            </a:r>
            <a:r>
              <a:rPr lang="en-US" altLang="ko-KR" sz="3600" dirty="0">
                <a:solidFill>
                  <a:srgbClr val="554F4D"/>
                </a:solidFill>
              </a:rPr>
              <a:t>(1) - String</a:t>
            </a:r>
            <a:r>
              <a:rPr lang="ko-KR" altLang="en-US" sz="3600" dirty="0">
                <a:solidFill>
                  <a:srgbClr val="554F4D"/>
                </a:solidFill>
              </a:rPr>
              <a:t> ★ ★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AB74CB-F4B7-408A-9AD9-CD3871E03EC6}"/>
              </a:ext>
            </a:extLst>
          </p:cNvPr>
          <p:cNvSpPr txBox="1"/>
          <p:nvPr/>
        </p:nvSpPr>
        <p:spPr>
          <a:xfrm>
            <a:off x="811411" y="92891"/>
            <a:ext cx="55816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1100" dirty="0">
                <a:solidFill>
                  <a:srgbClr val="554F4D"/>
                </a:solidFill>
              </a:rPr>
              <a:t>Part 1</a:t>
            </a:r>
            <a:endParaRPr lang="ko-KR" altLang="en-US" sz="1100" dirty="0">
              <a:solidFill>
                <a:srgbClr val="554F4D"/>
              </a:solidFill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30AE101F-4B41-40D7-8301-41B8702A7308}"/>
              </a:ext>
            </a:extLst>
          </p:cNvPr>
          <p:cNvSpPr/>
          <p:nvPr/>
        </p:nvSpPr>
        <p:spPr>
          <a:xfrm>
            <a:off x="622300" y="1254628"/>
            <a:ext cx="11499792" cy="5510475"/>
          </a:xfrm>
          <a:prstGeom prst="rect">
            <a:avLst/>
          </a:prstGeom>
          <a:solidFill>
            <a:srgbClr val="FCF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D33A924D-3842-42C7-99F7-8A46055AA25A}"/>
              </a:ext>
            </a:extLst>
          </p:cNvPr>
          <p:cNvSpPr/>
          <p:nvPr/>
        </p:nvSpPr>
        <p:spPr>
          <a:xfrm>
            <a:off x="-5" y="-1"/>
            <a:ext cx="86586" cy="68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40AE88-5879-2137-3F98-9B87C4085EE9}"/>
              </a:ext>
            </a:extLst>
          </p:cNvPr>
          <p:cNvSpPr txBox="1"/>
          <p:nvPr/>
        </p:nvSpPr>
        <p:spPr>
          <a:xfrm>
            <a:off x="648986" y="1931500"/>
            <a:ext cx="11569700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400" dirty="0">
                <a:solidFill>
                  <a:srgbClr val="554F4D"/>
                </a:solidFill>
              </a:rPr>
              <a:t>(4)  </a:t>
            </a:r>
            <a:r>
              <a:rPr lang="en-US" altLang="ko-KR" sz="2400" dirty="0" err="1">
                <a:solidFill>
                  <a:srgbClr val="554F4D"/>
                </a:solidFill>
              </a:rPr>
              <a:t>charAt</a:t>
            </a:r>
            <a:r>
              <a:rPr lang="en-US" altLang="ko-KR" sz="2400" dirty="0">
                <a:solidFill>
                  <a:srgbClr val="554F4D"/>
                </a:solidFill>
              </a:rPr>
              <a:t>(</a:t>
            </a:r>
            <a:r>
              <a:rPr lang="en-US" altLang="ko-KR" sz="2400" dirty="0" err="1">
                <a:solidFill>
                  <a:srgbClr val="554F4D"/>
                </a:solidFill>
              </a:rPr>
              <a:t>i</a:t>
            </a:r>
            <a:r>
              <a:rPr lang="en-US" altLang="ko-KR" sz="2400" dirty="0">
                <a:solidFill>
                  <a:srgbClr val="554F4D"/>
                </a:solidFill>
              </a:rPr>
              <a:t>) : </a:t>
            </a:r>
            <a:r>
              <a:rPr lang="ko-KR" altLang="en-US" sz="2400" dirty="0">
                <a:solidFill>
                  <a:srgbClr val="554F4D"/>
                </a:solidFill>
              </a:rPr>
              <a:t>문자열에 </a:t>
            </a:r>
            <a:r>
              <a:rPr lang="en-US" altLang="ko-KR" sz="2400" dirty="0" err="1">
                <a:solidFill>
                  <a:srgbClr val="554F4D"/>
                </a:solidFill>
              </a:rPr>
              <a:t>i</a:t>
            </a:r>
            <a:r>
              <a:rPr lang="ko-KR" altLang="en-US" sz="2400" dirty="0">
                <a:solidFill>
                  <a:srgbClr val="554F4D"/>
                </a:solidFill>
              </a:rPr>
              <a:t>번째 있는 글자를 </a:t>
            </a:r>
            <a:r>
              <a:rPr lang="en-US" altLang="ko-KR" sz="2400" dirty="0">
                <a:solidFill>
                  <a:srgbClr val="554F4D"/>
                </a:solidFill>
              </a:rPr>
              <a:t>char</a:t>
            </a:r>
            <a:r>
              <a:rPr lang="ko-KR" altLang="en-US" sz="2400" dirty="0">
                <a:solidFill>
                  <a:srgbClr val="554F4D"/>
                </a:solidFill>
              </a:rPr>
              <a:t>형태로 가져옴</a:t>
            </a:r>
            <a:r>
              <a:rPr lang="en-US" altLang="ko-KR" sz="2800" dirty="0">
                <a:solidFill>
                  <a:srgbClr val="554F4D"/>
                </a:solidFill>
              </a:rPr>
              <a:t>(</a:t>
            </a:r>
            <a:r>
              <a:rPr lang="en-US" altLang="ko-KR" dirty="0">
                <a:solidFill>
                  <a:srgbClr val="554F4D"/>
                </a:solidFill>
              </a:rPr>
              <a:t>substring(</a:t>
            </a:r>
            <a:r>
              <a:rPr lang="en-US" altLang="ko-KR" dirty="0" err="1">
                <a:solidFill>
                  <a:srgbClr val="554F4D"/>
                </a:solidFill>
              </a:rPr>
              <a:t>i</a:t>
            </a:r>
            <a:r>
              <a:rPr lang="en-US" altLang="ko-KR" dirty="0">
                <a:solidFill>
                  <a:srgbClr val="554F4D"/>
                </a:solidFill>
              </a:rPr>
              <a:t>, i+1) </a:t>
            </a:r>
            <a:r>
              <a:rPr lang="ko-KR" altLang="en-US" dirty="0">
                <a:solidFill>
                  <a:srgbClr val="554F4D"/>
                </a:solidFill>
              </a:rPr>
              <a:t>느낌</a:t>
            </a:r>
            <a:r>
              <a:rPr lang="en-US" altLang="ko-KR" sz="2800" dirty="0">
                <a:solidFill>
                  <a:srgbClr val="554F4D"/>
                </a:solidFill>
              </a:rPr>
              <a:t>)</a:t>
            </a:r>
            <a:endParaRPr lang="en-US" altLang="ko-KR" sz="3200" dirty="0">
              <a:solidFill>
                <a:srgbClr val="554F4D"/>
              </a:solidFill>
            </a:endParaRPr>
          </a:p>
          <a:p>
            <a:pPr algn="l"/>
            <a:r>
              <a:rPr lang="en-US" altLang="ko-KR" sz="2400" dirty="0">
                <a:solidFill>
                  <a:srgbClr val="554F4D"/>
                </a:solidFill>
              </a:rPr>
              <a:t>	</a:t>
            </a:r>
            <a:r>
              <a:rPr lang="en-US" altLang="ko-KR" sz="2000" dirty="0">
                <a:solidFill>
                  <a:srgbClr val="554F4D"/>
                </a:solidFill>
              </a:rPr>
              <a:t>1. </a:t>
            </a:r>
            <a:r>
              <a:rPr lang="en-US" altLang="ko-KR" sz="2000" dirty="0" err="1">
                <a:solidFill>
                  <a:srgbClr val="554F4D"/>
                </a:solidFill>
              </a:rPr>
              <a:t>str.charAt</a:t>
            </a:r>
            <a:r>
              <a:rPr lang="en-US" altLang="ko-KR" sz="2000" dirty="0">
                <a:solidFill>
                  <a:srgbClr val="554F4D"/>
                </a:solidFill>
              </a:rPr>
              <a:t>(0)       		2. </a:t>
            </a:r>
            <a:r>
              <a:rPr lang="en-US" altLang="ko-KR" sz="2000" dirty="0" err="1">
                <a:solidFill>
                  <a:srgbClr val="554F4D"/>
                </a:solidFill>
              </a:rPr>
              <a:t>str.charAt</a:t>
            </a:r>
            <a:r>
              <a:rPr lang="en-US" altLang="ko-KR" sz="2000" dirty="0">
                <a:solidFill>
                  <a:srgbClr val="554F4D"/>
                </a:solidFill>
              </a:rPr>
              <a:t>(</a:t>
            </a:r>
            <a:r>
              <a:rPr lang="en-US" altLang="ko-KR" sz="2000" dirty="0" err="1">
                <a:solidFill>
                  <a:srgbClr val="554F4D"/>
                </a:solidFill>
              </a:rPr>
              <a:t>str.length</a:t>
            </a:r>
            <a:r>
              <a:rPr lang="en-US" altLang="ko-KR" sz="2000" dirty="0">
                <a:solidFill>
                  <a:srgbClr val="554F4D"/>
                </a:solidFill>
              </a:rPr>
              <a:t>())</a:t>
            </a:r>
          </a:p>
          <a:p>
            <a:pPr algn="l"/>
            <a:r>
              <a:rPr lang="en-US" altLang="ko-KR" sz="2000" dirty="0">
                <a:solidFill>
                  <a:srgbClr val="554F4D"/>
                </a:solidFill>
              </a:rPr>
              <a:t>	3. </a:t>
            </a:r>
            <a:r>
              <a:rPr lang="en-US" altLang="ko-KR" sz="2000" dirty="0" err="1">
                <a:solidFill>
                  <a:srgbClr val="554F4D"/>
                </a:solidFill>
              </a:rPr>
              <a:t>str.charAt</a:t>
            </a:r>
            <a:r>
              <a:rPr lang="en-US" altLang="ko-KR" sz="2000" dirty="0">
                <a:solidFill>
                  <a:srgbClr val="554F4D"/>
                </a:solidFill>
              </a:rPr>
              <a:t>(6)	       		4. </a:t>
            </a:r>
            <a:r>
              <a:rPr lang="en-US" altLang="ko-KR" sz="2000" dirty="0" err="1">
                <a:solidFill>
                  <a:srgbClr val="554F4D"/>
                </a:solidFill>
              </a:rPr>
              <a:t>str.charAt</a:t>
            </a:r>
            <a:r>
              <a:rPr lang="en-US" altLang="ko-KR" sz="2000" dirty="0">
                <a:solidFill>
                  <a:srgbClr val="554F4D"/>
                </a:solidFill>
              </a:rPr>
              <a:t>(1)</a:t>
            </a:r>
            <a:endParaRPr lang="en-US" altLang="ko-KR" sz="3200" dirty="0">
              <a:solidFill>
                <a:srgbClr val="554F4D"/>
              </a:solidFill>
            </a:endParaRPr>
          </a:p>
          <a:p>
            <a:pPr algn="l"/>
            <a:r>
              <a:rPr lang="en-US" altLang="ko-KR" sz="3200" dirty="0">
                <a:solidFill>
                  <a:srgbClr val="554F4D"/>
                </a:solidFill>
              </a:rPr>
              <a:t>    </a:t>
            </a:r>
            <a:r>
              <a:rPr lang="en-US" altLang="ko-KR" sz="2400" dirty="0">
                <a:solidFill>
                  <a:srgbClr val="554F4D"/>
                </a:solidFill>
              </a:rPr>
              <a:t> </a:t>
            </a:r>
            <a:r>
              <a:rPr lang="en-US" altLang="ko-KR" sz="2400" dirty="0" err="1">
                <a:solidFill>
                  <a:srgbClr val="554F4D"/>
                </a:solidFill>
              </a:rPr>
              <a:t>toCharArray</a:t>
            </a:r>
            <a:r>
              <a:rPr lang="en-US" altLang="ko-KR" sz="2400" dirty="0">
                <a:solidFill>
                  <a:srgbClr val="554F4D"/>
                </a:solidFill>
              </a:rPr>
              <a:t>() : str</a:t>
            </a:r>
            <a:r>
              <a:rPr lang="ko-KR" altLang="en-US" sz="2400" dirty="0">
                <a:solidFill>
                  <a:srgbClr val="554F4D"/>
                </a:solidFill>
              </a:rPr>
              <a:t>을 </a:t>
            </a:r>
            <a:r>
              <a:rPr lang="ko-KR" altLang="en-US" sz="2400" dirty="0" err="1">
                <a:solidFill>
                  <a:srgbClr val="554F4D"/>
                </a:solidFill>
              </a:rPr>
              <a:t>한글자씩</a:t>
            </a:r>
            <a:r>
              <a:rPr lang="ko-KR" altLang="en-US" sz="2400" dirty="0">
                <a:solidFill>
                  <a:srgbClr val="554F4D"/>
                </a:solidFill>
              </a:rPr>
              <a:t> </a:t>
            </a:r>
            <a:r>
              <a:rPr lang="en-US" altLang="ko-KR" sz="2400" dirty="0">
                <a:solidFill>
                  <a:srgbClr val="554F4D"/>
                </a:solidFill>
              </a:rPr>
              <a:t>char</a:t>
            </a:r>
            <a:r>
              <a:rPr lang="ko-KR" altLang="en-US" sz="2400" dirty="0">
                <a:solidFill>
                  <a:srgbClr val="554F4D"/>
                </a:solidFill>
              </a:rPr>
              <a:t>배열로 만들어주는 함수</a:t>
            </a:r>
            <a:r>
              <a:rPr lang="en-US" altLang="ko-KR" sz="2400" dirty="0">
                <a:solidFill>
                  <a:srgbClr val="554F4D"/>
                </a:solidFill>
              </a:rPr>
              <a:t>(</a:t>
            </a:r>
            <a:r>
              <a:rPr lang="en-US" altLang="ko-KR" dirty="0" err="1">
                <a:solidFill>
                  <a:srgbClr val="554F4D"/>
                </a:solidFill>
              </a:rPr>
              <a:t>str.split</a:t>
            </a:r>
            <a:r>
              <a:rPr lang="en-US" altLang="ko-KR" dirty="0">
                <a:solidFill>
                  <a:srgbClr val="554F4D"/>
                </a:solidFill>
              </a:rPr>
              <a:t>(“”)</a:t>
            </a:r>
            <a:r>
              <a:rPr lang="ko-KR" altLang="en-US" dirty="0">
                <a:solidFill>
                  <a:srgbClr val="554F4D"/>
                </a:solidFill>
              </a:rPr>
              <a:t>느낌</a:t>
            </a:r>
            <a:r>
              <a:rPr lang="en-US" altLang="ko-KR" sz="2400" dirty="0">
                <a:solidFill>
                  <a:srgbClr val="554F4D"/>
                </a:solidFill>
              </a:rPr>
              <a:t>)</a:t>
            </a:r>
          </a:p>
          <a:p>
            <a:pPr algn="l"/>
            <a:r>
              <a:rPr lang="en-US" altLang="ko-KR" sz="2400" dirty="0">
                <a:solidFill>
                  <a:srgbClr val="554F4D"/>
                </a:solidFill>
              </a:rPr>
              <a:t>	</a:t>
            </a:r>
            <a:r>
              <a:rPr lang="en-US" altLang="ko-KR" sz="2000" dirty="0">
                <a:solidFill>
                  <a:srgbClr val="554F4D"/>
                </a:solidFill>
              </a:rPr>
              <a:t>ex)</a:t>
            </a:r>
            <a:r>
              <a:rPr lang="ko-KR" altLang="en-US" sz="2000" dirty="0">
                <a:solidFill>
                  <a:srgbClr val="554F4D"/>
                </a:solidFill>
              </a:rPr>
              <a:t> </a:t>
            </a:r>
            <a:r>
              <a:rPr lang="en-US" altLang="ko-KR" sz="2000" dirty="0">
                <a:solidFill>
                  <a:srgbClr val="554F4D"/>
                </a:solidFill>
              </a:rPr>
              <a:t>char[] </a:t>
            </a:r>
            <a:r>
              <a:rPr lang="en-US" altLang="ko-KR" sz="2000" dirty="0" err="1">
                <a:solidFill>
                  <a:srgbClr val="554F4D"/>
                </a:solidFill>
              </a:rPr>
              <a:t>arr</a:t>
            </a:r>
            <a:r>
              <a:rPr lang="en-US" altLang="ko-KR" sz="2000" dirty="0">
                <a:solidFill>
                  <a:srgbClr val="554F4D"/>
                </a:solidFill>
              </a:rPr>
              <a:t> = </a:t>
            </a:r>
            <a:r>
              <a:rPr lang="en-US" altLang="ko-KR" sz="2000" dirty="0" err="1">
                <a:solidFill>
                  <a:srgbClr val="554F4D"/>
                </a:solidFill>
              </a:rPr>
              <a:t>str.toCharArray</a:t>
            </a:r>
            <a:r>
              <a:rPr lang="en-US" altLang="ko-KR" sz="2000" dirty="0">
                <a:solidFill>
                  <a:srgbClr val="554F4D"/>
                </a:solidFill>
              </a:rPr>
              <a:t>()</a:t>
            </a:r>
          </a:p>
          <a:p>
            <a:pPr algn="l"/>
            <a:endParaRPr lang="en-US" altLang="ko-KR" sz="2000" dirty="0">
              <a:solidFill>
                <a:srgbClr val="554F4D"/>
              </a:solidFill>
            </a:endParaRPr>
          </a:p>
          <a:p>
            <a:pPr algn="l"/>
            <a:r>
              <a:rPr lang="en-US" altLang="ko-KR" sz="2400" dirty="0">
                <a:solidFill>
                  <a:srgbClr val="554F4D"/>
                </a:solidFill>
              </a:rPr>
              <a:t>(5) </a:t>
            </a:r>
            <a:r>
              <a:rPr lang="en-US" altLang="ko-KR" sz="2400" dirty="0" err="1">
                <a:solidFill>
                  <a:srgbClr val="554F4D"/>
                </a:solidFill>
              </a:rPr>
              <a:t>str.replace</a:t>
            </a:r>
            <a:r>
              <a:rPr lang="en-US" altLang="ko-KR" sz="2400" dirty="0">
                <a:solidFill>
                  <a:srgbClr val="554F4D"/>
                </a:solidFill>
              </a:rPr>
              <a:t>(“a”, ”b”)      </a:t>
            </a:r>
            <a:r>
              <a:rPr lang="en-US" altLang="ko-KR" sz="2400" dirty="0" err="1">
                <a:solidFill>
                  <a:srgbClr val="554F4D"/>
                </a:solidFill>
              </a:rPr>
              <a:t>str.replaceAll</a:t>
            </a:r>
            <a:r>
              <a:rPr lang="en-US" altLang="ko-KR" sz="2400" dirty="0">
                <a:solidFill>
                  <a:srgbClr val="554F4D"/>
                </a:solidFill>
              </a:rPr>
              <a:t>(“a”, ”b”)  	</a:t>
            </a:r>
            <a:r>
              <a:rPr lang="en-US" altLang="ko-KR" sz="2400" dirty="0" err="1">
                <a:solidFill>
                  <a:srgbClr val="554F4D"/>
                </a:solidFill>
              </a:rPr>
              <a:t>str.replaceFirst</a:t>
            </a:r>
            <a:r>
              <a:rPr lang="en-US" altLang="ko-KR" sz="2400" dirty="0">
                <a:solidFill>
                  <a:srgbClr val="554F4D"/>
                </a:solidFill>
              </a:rPr>
              <a:t>(“a”, ”b”) 	</a:t>
            </a:r>
            <a:r>
              <a:rPr lang="en-US" altLang="ko-KR" sz="2400" dirty="0" err="1">
                <a:solidFill>
                  <a:srgbClr val="554F4D"/>
                </a:solidFill>
              </a:rPr>
              <a:t>replaceFirst</a:t>
            </a:r>
            <a:r>
              <a:rPr lang="ko-KR" altLang="en-US" sz="2400" dirty="0">
                <a:solidFill>
                  <a:srgbClr val="554F4D"/>
                </a:solidFill>
              </a:rPr>
              <a:t>는 처음에 만나는 거만 </a:t>
            </a:r>
            <a:r>
              <a:rPr lang="ko-KR" altLang="en-US" sz="2400" dirty="0" err="1">
                <a:solidFill>
                  <a:srgbClr val="554F4D"/>
                </a:solidFill>
              </a:rPr>
              <a:t>바꿔줌</a:t>
            </a:r>
            <a:endParaRPr lang="en-US" altLang="ko-KR" sz="2400" dirty="0">
              <a:solidFill>
                <a:srgbClr val="554F4D"/>
              </a:solidFill>
            </a:endParaRPr>
          </a:p>
          <a:p>
            <a:pPr algn="l"/>
            <a:r>
              <a:rPr lang="en-US" altLang="ko-KR" sz="2400" dirty="0">
                <a:solidFill>
                  <a:srgbClr val="554F4D"/>
                </a:solidFill>
              </a:rPr>
              <a:t>	replace </a:t>
            </a:r>
            <a:r>
              <a:rPr lang="ko-KR" altLang="en-US" sz="2400" dirty="0">
                <a:solidFill>
                  <a:srgbClr val="554F4D"/>
                </a:solidFill>
              </a:rPr>
              <a:t>와 </a:t>
            </a:r>
            <a:r>
              <a:rPr lang="en-US" altLang="ko-KR" sz="2400" dirty="0" err="1">
                <a:solidFill>
                  <a:srgbClr val="554F4D"/>
                </a:solidFill>
              </a:rPr>
              <a:t>replaceAll</a:t>
            </a:r>
            <a:r>
              <a:rPr lang="ko-KR" altLang="en-US" sz="2400" dirty="0">
                <a:solidFill>
                  <a:srgbClr val="554F4D"/>
                </a:solidFill>
              </a:rPr>
              <a:t>은 문자열에 있는 모든 걸 </a:t>
            </a:r>
            <a:r>
              <a:rPr lang="ko-KR" altLang="en-US" sz="2400" dirty="0" err="1">
                <a:solidFill>
                  <a:srgbClr val="554F4D"/>
                </a:solidFill>
              </a:rPr>
              <a:t>바꿔줌</a:t>
            </a:r>
            <a:endParaRPr lang="en-US" altLang="ko-KR" sz="2400" dirty="0">
              <a:solidFill>
                <a:srgbClr val="554F4D"/>
              </a:solidFill>
            </a:endParaRPr>
          </a:p>
          <a:p>
            <a:pPr algn="l"/>
            <a:r>
              <a:rPr lang="en-US" altLang="ko-KR" sz="2400" dirty="0">
                <a:solidFill>
                  <a:srgbClr val="554F4D"/>
                </a:solidFill>
              </a:rPr>
              <a:t>	</a:t>
            </a:r>
            <a:r>
              <a:rPr lang="en-US" altLang="ko-KR" sz="2400" dirty="0" err="1">
                <a:solidFill>
                  <a:srgbClr val="554F4D"/>
                </a:solidFill>
              </a:rPr>
              <a:t>replaceAll</a:t>
            </a:r>
            <a:r>
              <a:rPr lang="en-US" altLang="ko-KR" sz="2400" dirty="0">
                <a:solidFill>
                  <a:srgbClr val="554F4D"/>
                </a:solidFill>
              </a:rPr>
              <a:t>(“[a-z]”, “ “)  -&gt; </a:t>
            </a:r>
            <a:r>
              <a:rPr lang="ko-KR" altLang="en-US" sz="2400" dirty="0" err="1">
                <a:solidFill>
                  <a:srgbClr val="554F4D"/>
                </a:solidFill>
              </a:rPr>
              <a:t>정규식</a:t>
            </a:r>
            <a:r>
              <a:rPr lang="ko-KR" altLang="en-US" sz="2400" dirty="0">
                <a:solidFill>
                  <a:srgbClr val="554F4D"/>
                </a:solidFill>
              </a:rPr>
              <a:t> 표현이 가능함</a:t>
            </a:r>
            <a:endParaRPr lang="en-US" altLang="ko-KR" sz="2400" dirty="0">
              <a:solidFill>
                <a:srgbClr val="554F4D"/>
              </a:solidFill>
            </a:endParaRPr>
          </a:p>
          <a:p>
            <a:pPr algn="l"/>
            <a:r>
              <a:rPr lang="en-US" altLang="ko-KR" sz="2400" dirty="0">
                <a:solidFill>
                  <a:srgbClr val="554F4D"/>
                </a:solidFill>
              </a:rPr>
              <a:t>      	1. </a:t>
            </a:r>
            <a:r>
              <a:rPr lang="en-US" altLang="ko-KR" sz="2400" dirty="0" err="1">
                <a:solidFill>
                  <a:srgbClr val="554F4D"/>
                </a:solidFill>
              </a:rPr>
              <a:t>str.replace</a:t>
            </a:r>
            <a:r>
              <a:rPr lang="en-US" altLang="ko-KR" sz="2400" dirty="0">
                <a:solidFill>
                  <a:srgbClr val="554F4D"/>
                </a:solidFill>
              </a:rPr>
              <a:t>(“h”, “a”)   	2. </a:t>
            </a:r>
            <a:r>
              <a:rPr lang="en-US" altLang="ko-KR" sz="2400" dirty="0" err="1">
                <a:solidFill>
                  <a:srgbClr val="554F4D"/>
                </a:solidFill>
              </a:rPr>
              <a:t>str.replaceAll</a:t>
            </a:r>
            <a:r>
              <a:rPr lang="en-US" altLang="ko-KR" sz="2400" dirty="0">
                <a:solidFill>
                  <a:srgbClr val="554F4D"/>
                </a:solidFill>
              </a:rPr>
              <a:t>(“[a-z]”, “1”)   </a:t>
            </a:r>
          </a:p>
          <a:p>
            <a:pPr algn="l"/>
            <a:r>
              <a:rPr lang="en-US" altLang="ko-KR" sz="2400" dirty="0">
                <a:solidFill>
                  <a:srgbClr val="554F4D"/>
                </a:solidFill>
              </a:rPr>
              <a:t>	3. </a:t>
            </a:r>
            <a:r>
              <a:rPr lang="en-US" altLang="ko-KR" sz="2400" dirty="0" err="1">
                <a:solidFill>
                  <a:srgbClr val="554F4D"/>
                </a:solidFill>
              </a:rPr>
              <a:t>str.replaceFirst</a:t>
            </a:r>
            <a:r>
              <a:rPr lang="en-US" altLang="ko-KR" sz="2400" dirty="0">
                <a:solidFill>
                  <a:srgbClr val="554F4D"/>
                </a:solidFill>
              </a:rPr>
              <a:t>(“l”, “A”)	4. </a:t>
            </a:r>
            <a:r>
              <a:rPr lang="en-US" altLang="ko-KR" sz="2400" dirty="0" err="1">
                <a:solidFill>
                  <a:srgbClr val="554F4D"/>
                </a:solidFill>
              </a:rPr>
              <a:t>str.replaceAll</a:t>
            </a:r>
            <a:r>
              <a:rPr lang="en-US" altLang="ko-KR" sz="2400" dirty="0">
                <a:solidFill>
                  <a:srgbClr val="554F4D"/>
                </a:solidFill>
              </a:rPr>
              <a:t>(“h”, “1”).</a:t>
            </a:r>
            <a:r>
              <a:rPr lang="en-US" altLang="ko-KR" sz="2400" dirty="0" err="1">
                <a:solidFill>
                  <a:srgbClr val="554F4D"/>
                </a:solidFill>
              </a:rPr>
              <a:t>replaceAll</a:t>
            </a:r>
            <a:r>
              <a:rPr lang="en-US" altLang="ko-KR" sz="2400" dirty="0">
                <a:solidFill>
                  <a:srgbClr val="554F4D"/>
                </a:solidFill>
              </a:rPr>
              <a:t>(“e”, “ “)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2CC627-20A7-1554-44F3-135E5D827B07}"/>
              </a:ext>
            </a:extLst>
          </p:cNvPr>
          <p:cNvSpPr txBox="1"/>
          <p:nvPr/>
        </p:nvSpPr>
        <p:spPr>
          <a:xfrm>
            <a:off x="811411" y="1289076"/>
            <a:ext cx="54551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3600" dirty="0">
                <a:solidFill>
                  <a:srgbClr val="554F4D"/>
                </a:solidFill>
              </a:rPr>
              <a:t>String str = “hello”</a:t>
            </a:r>
            <a:endParaRPr lang="ko-KR" altLang="en-US" sz="3600" dirty="0">
              <a:solidFill>
                <a:srgbClr val="554F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12958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1C2A5CB6-509E-4BDD-AF92-C1B2290457EE}"/>
              </a:ext>
            </a:extLst>
          </p:cNvPr>
          <p:cNvCxnSpPr>
            <a:cxnSpLocks/>
          </p:cNvCxnSpPr>
          <p:nvPr/>
        </p:nvCxnSpPr>
        <p:spPr>
          <a:xfrm>
            <a:off x="622300" y="1143000"/>
            <a:ext cx="115697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45A5B82-5CCC-4A00-B9DD-C58D174766AA}"/>
              </a:ext>
            </a:extLst>
          </p:cNvPr>
          <p:cNvSpPr txBox="1"/>
          <p:nvPr/>
        </p:nvSpPr>
        <p:spPr>
          <a:xfrm>
            <a:off x="811411" y="350594"/>
            <a:ext cx="56156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3600" dirty="0">
                <a:solidFill>
                  <a:srgbClr val="554F4D"/>
                </a:solidFill>
              </a:rPr>
              <a:t>1. </a:t>
            </a:r>
            <a:r>
              <a:rPr lang="ko-KR" altLang="en-US" sz="3600" dirty="0">
                <a:solidFill>
                  <a:srgbClr val="554F4D"/>
                </a:solidFill>
              </a:rPr>
              <a:t>자료형</a:t>
            </a:r>
            <a:r>
              <a:rPr lang="en-US" altLang="ko-KR" sz="3600" dirty="0">
                <a:solidFill>
                  <a:srgbClr val="554F4D"/>
                </a:solidFill>
              </a:rPr>
              <a:t>(1) - String</a:t>
            </a:r>
            <a:r>
              <a:rPr lang="ko-KR" altLang="en-US" sz="3600" dirty="0">
                <a:solidFill>
                  <a:srgbClr val="554F4D"/>
                </a:solidFill>
              </a:rPr>
              <a:t> ★ ★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AB74CB-F4B7-408A-9AD9-CD3871E03EC6}"/>
              </a:ext>
            </a:extLst>
          </p:cNvPr>
          <p:cNvSpPr txBox="1"/>
          <p:nvPr/>
        </p:nvSpPr>
        <p:spPr>
          <a:xfrm>
            <a:off x="811411" y="92891"/>
            <a:ext cx="55816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1100" dirty="0">
                <a:solidFill>
                  <a:srgbClr val="554F4D"/>
                </a:solidFill>
              </a:rPr>
              <a:t>Part 1</a:t>
            </a:r>
            <a:endParaRPr lang="ko-KR" altLang="en-US" sz="1100" dirty="0">
              <a:solidFill>
                <a:srgbClr val="554F4D"/>
              </a:solidFill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30AE101F-4B41-40D7-8301-41B8702A7308}"/>
              </a:ext>
            </a:extLst>
          </p:cNvPr>
          <p:cNvSpPr/>
          <p:nvPr/>
        </p:nvSpPr>
        <p:spPr>
          <a:xfrm>
            <a:off x="622300" y="1254628"/>
            <a:ext cx="11499792" cy="5510475"/>
          </a:xfrm>
          <a:prstGeom prst="rect">
            <a:avLst/>
          </a:prstGeom>
          <a:solidFill>
            <a:srgbClr val="FCF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D33A924D-3842-42C7-99F7-8A46055AA25A}"/>
              </a:ext>
            </a:extLst>
          </p:cNvPr>
          <p:cNvSpPr/>
          <p:nvPr/>
        </p:nvSpPr>
        <p:spPr>
          <a:xfrm>
            <a:off x="-5" y="-1"/>
            <a:ext cx="86586" cy="68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2CC627-20A7-1554-44F3-135E5D827B07}"/>
              </a:ext>
            </a:extLst>
          </p:cNvPr>
          <p:cNvSpPr txBox="1"/>
          <p:nvPr/>
        </p:nvSpPr>
        <p:spPr>
          <a:xfrm>
            <a:off x="622300" y="1108552"/>
            <a:ext cx="54551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3600" dirty="0">
                <a:solidFill>
                  <a:srgbClr val="554F4D"/>
                </a:solidFill>
              </a:rPr>
              <a:t>String str = “</a:t>
            </a:r>
            <a:r>
              <a:rPr lang="en-US" altLang="ko-KR" sz="3600" dirty="0" err="1">
                <a:solidFill>
                  <a:srgbClr val="554F4D"/>
                </a:solidFill>
              </a:rPr>
              <a:t>HeLlo</a:t>
            </a:r>
            <a:r>
              <a:rPr lang="en-US" altLang="ko-KR" sz="3600" dirty="0">
                <a:solidFill>
                  <a:srgbClr val="554F4D"/>
                </a:solidFill>
              </a:rPr>
              <a:t>”</a:t>
            </a:r>
            <a:endParaRPr lang="ko-KR" altLang="en-US" sz="3600" dirty="0">
              <a:solidFill>
                <a:srgbClr val="554F4D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03CE79-8A6A-E5BE-A1AB-EEF41EE8222C}"/>
              </a:ext>
            </a:extLst>
          </p:cNvPr>
          <p:cNvSpPr txBox="1"/>
          <p:nvPr/>
        </p:nvSpPr>
        <p:spPr>
          <a:xfrm>
            <a:off x="622300" y="1625798"/>
            <a:ext cx="11316749" cy="5232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rgbClr val="554F4D"/>
                </a:solidFill>
              </a:rPr>
              <a:t>(6)  </a:t>
            </a:r>
            <a:r>
              <a:rPr lang="en-US" altLang="ko-KR" sz="2400" dirty="0" err="1">
                <a:solidFill>
                  <a:srgbClr val="554F4D"/>
                </a:solidFill>
              </a:rPr>
              <a:t>toUpperCase</a:t>
            </a:r>
            <a:r>
              <a:rPr lang="en-US" altLang="ko-KR" sz="2400" dirty="0">
                <a:solidFill>
                  <a:srgbClr val="554F4D"/>
                </a:solidFill>
              </a:rPr>
              <a:t>(),  </a:t>
            </a:r>
            <a:r>
              <a:rPr lang="en-US" altLang="ko-KR" sz="2400" dirty="0" err="1">
                <a:solidFill>
                  <a:srgbClr val="554F4D"/>
                </a:solidFill>
              </a:rPr>
              <a:t>toLowerCase</a:t>
            </a:r>
            <a:r>
              <a:rPr lang="en-US" altLang="ko-KR" sz="2400" dirty="0">
                <a:solidFill>
                  <a:srgbClr val="554F4D"/>
                </a:solidFill>
              </a:rPr>
              <a:t>()</a:t>
            </a:r>
          </a:p>
          <a:p>
            <a:r>
              <a:rPr lang="en-US" altLang="ko-KR" sz="3600" dirty="0">
                <a:solidFill>
                  <a:srgbClr val="554F4D"/>
                </a:solidFill>
              </a:rPr>
              <a:t>	</a:t>
            </a:r>
            <a:r>
              <a:rPr lang="en-US" altLang="ko-KR" sz="2000" dirty="0">
                <a:solidFill>
                  <a:srgbClr val="554F4D"/>
                </a:solidFill>
              </a:rPr>
              <a:t>1.str.toUpperCase()	2. </a:t>
            </a:r>
            <a:r>
              <a:rPr lang="en-US" altLang="ko-KR" sz="2000" dirty="0" err="1">
                <a:solidFill>
                  <a:srgbClr val="554F4D"/>
                </a:solidFill>
              </a:rPr>
              <a:t>str.toLowerCase</a:t>
            </a:r>
            <a:r>
              <a:rPr lang="en-US" altLang="ko-KR" sz="2000" dirty="0">
                <a:solidFill>
                  <a:srgbClr val="554F4D"/>
                </a:solidFill>
              </a:rPr>
              <a:t>()</a:t>
            </a:r>
          </a:p>
          <a:p>
            <a:r>
              <a:rPr lang="en-US" altLang="ko-KR" sz="2000" dirty="0">
                <a:solidFill>
                  <a:srgbClr val="554F4D"/>
                </a:solidFill>
              </a:rPr>
              <a:t>Ex) </a:t>
            </a:r>
          </a:p>
          <a:p>
            <a:r>
              <a:rPr lang="en-US" altLang="ko-KR" sz="2000" dirty="0">
                <a:solidFill>
                  <a:srgbClr val="554F4D"/>
                </a:solidFill>
              </a:rPr>
              <a:t>char[] </a:t>
            </a:r>
            <a:r>
              <a:rPr lang="en-US" altLang="ko-KR" sz="2000" dirty="0" err="1">
                <a:solidFill>
                  <a:srgbClr val="554F4D"/>
                </a:solidFill>
              </a:rPr>
              <a:t>arr</a:t>
            </a:r>
            <a:r>
              <a:rPr lang="en-US" altLang="ko-KR" sz="2000" dirty="0">
                <a:solidFill>
                  <a:srgbClr val="554F4D"/>
                </a:solidFill>
              </a:rPr>
              <a:t> = </a:t>
            </a:r>
            <a:r>
              <a:rPr lang="en-US" altLang="ko-KR" sz="2000" dirty="0" err="1">
                <a:solidFill>
                  <a:srgbClr val="554F4D"/>
                </a:solidFill>
              </a:rPr>
              <a:t>str.toCharArray</a:t>
            </a:r>
            <a:r>
              <a:rPr lang="en-US" altLang="ko-KR" sz="2000" dirty="0">
                <a:solidFill>
                  <a:srgbClr val="554F4D"/>
                </a:solidFill>
              </a:rPr>
              <a:t>();</a:t>
            </a:r>
          </a:p>
          <a:p>
            <a:r>
              <a:rPr lang="en-US" altLang="ko-KR" sz="2000" dirty="0">
                <a:solidFill>
                  <a:srgbClr val="554F4D"/>
                </a:solidFill>
              </a:rPr>
              <a:t>String answer = “”;</a:t>
            </a:r>
          </a:p>
          <a:p>
            <a:r>
              <a:rPr lang="en-US" altLang="ko-KR" sz="2000" dirty="0">
                <a:solidFill>
                  <a:srgbClr val="554F4D"/>
                </a:solidFill>
              </a:rPr>
              <a:t>For(int </a:t>
            </a:r>
            <a:r>
              <a:rPr lang="en-US" altLang="ko-KR" sz="2000" dirty="0" err="1">
                <a:solidFill>
                  <a:srgbClr val="554F4D"/>
                </a:solidFill>
              </a:rPr>
              <a:t>i</a:t>
            </a:r>
            <a:r>
              <a:rPr lang="en-US" altLang="ko-KR" sz="2000" dirty="0">
                <a:solidFill>
                  <a:srgbClr val="554F4D"/>
                </a:solidFill>
              </a:rPr>
              <a:t> = 0; </a:t>
            </a:r>
            <a:r>
              <a:rPr lang="en-US" altLang="ko-KR" sz="2000" dirty="0" err="1">
                <a:solidFill>
                  <a:srgbClr val="554F4D"/>
                </a:solidFill>
              </a:rPr>
              <a:t>i</a:t>
            </a:r>
            <a:r>
              <a:rPr lang="en-US" altLang="ko-KR" sz="2000" dirty="0">
                <a:solidFill>
                  <a:srgbClr val="554F4D"/>
                </a:solidFill>
              </a:rPr>
              <a:t>&lt; </a:t>
            </a:r>
            <a:r>
              <a:rPr lang="en-US" altLang="ko-KR" sz="2000" dirty="0" err="1">
                <a:solidFill>
                  <a:srgbClr val="554F4D"/>
                </a:solidFill>
              </a:rPr>
              <a:t>arr.length</a:t>
            </a:r>
            <a:r>
              <a:rPr lang="en-US" altLang="ko-KR" sz="2000" dirty="0">
                <a:solidFill>
                  <a:srgbClr val="554F4D"/>
                </a:solidFill>
              </a:rPr>
              <a:t>; </a:t>
            </a:r>
            <a:r>
              <a:rPr lang="en-US" altLang="ko-KR" sz="2000" dirty="0" err="1">
                <a:solidFill>
                  <a:srgbClr val="554F4D"/>
                </a:solidFill>
              </a:rPr>
              <a:t>i</a:t>
            </a:r>
            <a:r>
              <a:rPr lang="en-US" altLang="ko-KR" sz="2000" dirty="0">
                <a:solidFill>
                  <a:srgbClr val="554F4D"/>
                </a:solidFill>
              </a:rPr>
              <a:t>++){</a:t>
            </a:r>
          </a:p>
          <a:p>
            <a:r>
              <a:rPr lang="en-US" altLang="ko-KR" sz="2000" dirty="0">
                <a:solidFill>
                  <a:srgbClr val="554F4D"/>
                </a:solidFill>
              </a:rPr>
              <a:t>	if(</a:t>
            </a:r>
            <a:r>
              <a:rPr lang="en-US" altLang="ko-KR" sz="2000" dirty="0" err="1">
                <a:solidFill>
                  <a:srgbClr val="554F4D"/>
                </a:solidFill>
              </a:rPr>
              <a:t>Character.isUpperCase</a:t>
            </a:r>
            <a:r>
              <a:rPr lang="en-US" altLang="ko-KR" sz="2000" dirty="0">
                <a:solidFill>
                  <a:srgbClr val="554F4D"/>
                </a:solidFill>
              </a:rPr>
              <a:t>(</a:t>
            </a:r>
            <a:r>
              <a:rPr lang="en-US" altLang="ko-KR" sz="2000" dirty="0" err="1">
                <a:solidFill>
                  <a:srgbClr val="554F4D"/>
                </a:solidFill>
              </a:rPr>
              <a:t>arr</a:t>
            </a:r>
            <a:r>
              <a:rPr lang="en-US" altLang="ko-KR" sz="2000" dirty="0">
                <a:solidFill>
                  <a:srgbClr val="554F4D"/>
                </a:solidFill>
              </a:rPr>
              <a:t>[</a:t>
            </a:r>
            <a:r>
              <a:rPr lang="en-US" altLang="ko-KR" sz="2000" dirty="0" err="1">
                <a:solidFill>
                  <a:srgbClr val="554F4D"/>
                </a:solidFill>
              </a:rPr>
              <a:t>i</a:t>
            </a:r>
            <a:r>
              <a:rPr lang="en-US" altLang="ko-KR" sz="2000" dirty="0">
                <a:solidFill>
                  <a:srgbClr val="554F4D"/>
                </a:solidFill>
              </a:rPr>
              <a:t>]){</a:t>
            </a:r>
          </a:p>
          <a:p>
            <a:r>
              <a:rPr lang="en-US" altLang="ko-KR" sz="2000" dirty="0">
                <a:solidFill>
                  <a:srgbClr val="554F4D"/>
                </a:solidFill>
              </a:rPr>
              <a:t>		answer += </a:t>
            </a:r>
            <a:r>
              <a:rPr lang="en-US" altLang="ko-KR" sz="2000" dirty="0" err="1">
                <a:solidFill>
                  <a:srgbClr val="554F4D"/>
                </a:solidFill>
              </a:rPr>
              <a:t>String.valueOf</a:t>
            </a:r>
            <a:r>
              <a:rPr lang="en-US" altLang="ko-KR" sz="2000" dirty="0">
                <a:solidFill>
                  <a:srgbClr val="554F4D"/>
                </a:solidFill>
              </a:rPr>
              <a:t>(</a:t>
            </a:r>
            <a:r>
              <a:rPr lang="en-US" altLang="ko-KR" sz="2000" dirty="0" err="1">
                <a:solidFill>
                  <a:srgbClr val="554F4D"/>
                </a:solidFill>
              </a:rPr>
              <a:t>arr</a:t>
            </a:r>
            <a:r>
              <a:rPr lang="en-US" altLang="ko-KR" sz="2000" dirty="0">
                <a:solidFill>
                  <a:srgbClr val="554F4D"/>
                </a:solidFill>
              </a:rPr>
              <a:t>[</a:t>
            </a:r>
            <a:r>
              <a:rPr lang="en-US" altLang="ko-KR" sz="2000" dirty="0" err="1">
                <a:solidFill>
                  <a:srgbClr val="554F4D"/>
                </a:solidFill>
              </a:rPr>
              <a:t>i</a:t>
            </a:r>
            <a:r>
              <a:rPr lang="en-US" altLang="ko-KR" sz="2000" dirty="0">
                <a:solidFill>
                  <a:srgbClr val="554F4D"/>
                </a:solidFill>
              </a:rPr>
              <a:t>]).</a:t>
            </a:r>
            <a:r>
              <a:rPr lang="en-US" altLang="ko-KR" sz="2000" dirty="0" err="1">
                <a:solidFill>
                  <a:srgbClr val="554F4D"/>
                </a:solidFill>
              </a:rPr>
              <a:t>toLowerCase</a:t>
            </a:r>
            <a:r>
              <a:rPr lang="en-US" altLang="ko-KR" sz="2000" dirty="0">
                <a:solidFill>
                  <a:srgbClr val="554F4D"/>
                </a:solidFill>
              </a:rPr>
              <a:t>();</a:t>
            </a:r>
          </a:p>
          <a:p>
            <a:r>
              <a:rPr lang="en-US" altLang="ko-KR" sz="2000" dirty="0">
                <a:solidFill>
                  <a:srgbClr val="554F4D"/>
                </a:solidFill>
              </a:rPr>
              <a:t>	} else {</a:t>
            </a:r>
          </a:p>
          <a:p>
            <a:r>
              <a:rPr lang="en-US" altLang="ko-KR" sz="2000" dirty="0">
                <a:solidFill>
                  <a:srgbClr val="554F4D"/>
                </a:solidFill>
              </a:rPr>
              <a:t>		answer += (</a:t>
            </a:r>
            <a:r>
              <a:rPr lang="en-US" altLang="ko-KR" sz="2000" dirty="0" err="1">
                <a:solidFill>
                  <a:srgbClr val="554F4D"/>
                </a:solidFill>
              </a:rPr>
              <a:t>arr</a:t>
            </a:r>
            <a:r>
              <a:rPr lang="en-US" altLang="ko-KR" sz="2000" dirty="0">
                <a:solidFill>
                  <a:srgbClr val="554F4D"/>
                </a:solidFill>
              </a:rPr>
              <a:t>[</a:t>
            </a:r>
            <a:r>
              <a:rPr lang="en-US" altLang="ko-KR" sz="2000" dirty="0" err="1">
                <a:solidFill>
                  <a:srgbClr val="554F4D"/>
                </a:solidFill>
              </a:rPr>
              <a:t>i</a:t>
            </a:r>
            <a:r>
              <a:rPr lang="en-US" altLang="ko-KR" sz="2000" dirty="0">
                <a:solidFill>
                  <a:srgbClr val="554F4D"/>
                </a:solidFill>
              </a:rPr>
              <a:t>]+””).</a:t>
            </a:r>
            <a:r>
              <a:rPr lang="en-US" altLang="ko-KR" sz="2000" dirty="0" err="1">
                <a:solidFill>
                  <a:srgbClr val="554F4D"/>
                </a:solidFill>
              </a:rPr>
              <a:t>toUpperCase</a:t>
            </a:r>
            <a:r>
              <a:rPr lang="en-US" altLang="ko-KR" sz="2000" dirty="0">
                <a:solidFill>
                  <a:srgbClr val="554F4D"/>
                </a:solidFill>
              </a:rPr>
              <a:t>();</a:t>
            </a:r>
          </a:p>
          <a:p>
            <a:r>
              <a:rPr lang="en-US" altLang="ko-KR" sz="2000" dirty="0">
                <a:solidFill>
                  <a:srgbClr val="554F4D"/>
                </a:solidFill>
              </a:rPr>
              <a:t>	}</a:t>
            </a:r>
          </a:p>
          <a:p>
            <a:r>
              <a:rPr lang="en-US" altLang="ko-KR" sz="2000" dirty="0">
                <a:solidFill>
                  <a:srgbClr val="554F4D"/>
                </a:solidFill>
              </a:rPr>
              <a:t>}			</a:t>
            </a:r>
          </a:p>
          <a:p>
            <a:r>
              <a:rPr lang="en-US" altLang="ko-KR" sz="2000" dirty="0">
                <a:solidFill>
                  <a:srgbClr val="554F4D"/>
                </a:solidFill>
              </a:rPr>
              <a:t>			</a:t>
            </a:r>
            <a:r>
              <a:rPr lang="ko-KR" altLang="en-US" sz="2000" dirty="0">
                <a:solidFill>
                  <a:srgbClr val="554F4D"/>
                </a:solidFill>
              </a:rPr>
              <a:t>참고로 알아야 할 메서드 </a:t>
            </a:r>
            <a:endParaRPr lang="en-US" altLang="ko-KR" dirty="0">
              <a:solidFill>
                <a:srgbClr val="554F4D"/>
              </a:solidFill>
            </a:endParaRPr>
          </a:p>
          <a:p>
            <a:r>
              <a:rPr lang="en-US" altLang="ko-KR" dirty="0">
                <a:solidFill>
                  <a:srgbClr val="554F4D"/>
                </a:solidFill>
              </a:rPr>
              <a:t>			</a:t>
            </a:r>
            <a:r>
              <a:rPr lang="en-US" altLang="ko-KR" dirty="0" err="1">
                <a:solidFill>
                  <a:srgbClr val="554F4D"/>
                </a:solidFill>
              </a:rPr>
              <a:t>Character.isUpperCase</a:t>
            </a:r>
            <a:r>
              <a:rPr lang="en-US" altLang="ko-KR" dirty="0">
                <a:solidFill>
                  <a:srgbClr val="554F4D"/>
                </a:solidFill>
              </a:rPr>
              <a:t>(char)  - char</a:t>
            </a:r>
            <a:r>
              <a:rPr lang="ko-KR" altLang="en-US" dirty="0">
                <a:solidFill>
                  <a:srgbClr val="554F4D"/>
                </a:solidFill>
              </a:rPr>
              <a:t>가 대문자인지 </a:t>
            </a:r>
            <a:r>
              <a:rPr lang="en-US" altLang="ko-KR" dirty="0">
                <a:solidFill>
                  <a:srgbClr val="554F4D"/>
                </a:solidFill>
              </a:rPr>
              <a:t>True False </a:t>
            </a:r>
            <a:r>
              <a:rPr lang="ko-KR" altLang="en-US" dirty="0">
                <a:solidFill>
                  <a:srgbClr val="554F4D"/>
                </a:solidFill>
              </a:rPr>
              <a:t>형태로 출력</a:t>
            </a:r>
            <a:endParaRPr lang="en-US" altLang="ko-KR" dirty="0">
              <a:solidFill>
                <a:srgbClr val="554F4D"/>
              </a:solidFill>
            </a:endParaRPr>
          </a:p>
          <a:p>
            <a:r>
              <a:rPr lang="en-US" altLang="ko-KR" dirty="0">
                <a:solidFill>
                  <a:srgbClr val="554F4D"/>
                </a:solidFill>
              </a:rPr>
              <a:t>			</a:t>
            </a:r>
            <a:r>
              <a:rPr lang="en-US" altLang="ko-KR" dirty="0" err="1">
                <a:solidFill>
                  <a:srgbClr val="554F4D"/>
                </a:solidFill>
              </a:rPr>
              <a:t>Character.isUpperCase</a:t>
            </a:r>
            <a:r>
              <a:rPr lang="en-US" altLang="ko-KR" dirty="0">
                <a:solidFill>
                  <a:srgbClr val="554F4D"/>
                </a:solidFill>
              </a:rPr>
              <a:t>(char)  - char</a:t>
            </a:r>
            <a:r>
              <a:rPr lang="ko-KR" altLang="en-US" dirty="0">
                <a:solidFill>
                  <a:srgbClr val="554F4D"/>
                </a:solidFill>
              </a:rPr>
              <a:t>가 소문자인지 </a:t>
            </a:r>
            <a:r>
              <a:rPr lang="en-US" altLang="ko-KR" dirty="0">
                <a:solidFill>
                  <a:srgbClr val="554F4D"/>
                </a:solidFill>
              </a:rPr>
              <a:t>True False </a:t>
            </a:r>
            <a:r>
              <a:rPr lang="ko-KR" altLang="en-US" dirty="0">
                <a:solidFill>
                  <a:srgbClr val="554F4D"/>
                </a:solidFill>
              </a:rPr>
              <a:t>형태로 출력</a:t>
            </a:r>
            <a:endParaRPr lang="en-US" altLang="ko-KR" dirty="0">
              <a:solidFill>
                <a:srgbClr val="554F4D"/>
              </a:solidFill>
            </a:endParaRPr>
          </a:p>
          <a:p>
            <a:r>
              <a:rPr lang="en-US" altLang="ko-KR" dirty="0">
                <a:solidFill>
                  <a:srgbClr val="554F4D"/>
                </a:solidFill>
              </a:rPr>
              <a:t>			</a:t>
            </a:r>
            <a:r>
              <a:rPr lang="en-US" altLang="ko-KR" dirty="0" err="1">
                <a:solidFill>
                  <a:srgbClr val="554F4D"/>
                </a:solidFill>
              </a:rPr>
              <a:t>Character.isDigit</a:t>
            </a:r>
            <a:r>
              <a:rPr lang="en-US" altLang="ko-KR" dirty="0">
                <a:solidFill>
                  <a:srgbClr val="554F4D"/>
                </a:solidFill>
              </a:rPr>
              <a:t>(char)          - char</a:t>
            </a:r>
            <a:r>
              <a:rPr lang="ko-KR" altLang="en-US" dirty="0">
                <a:solidFill>
                  <a:srgbClr val="554F4D"/>
                </a:solidFill>
              </a:rPr>
              <a:t>가 </a:t>
            </a:r>
            <a:r>
              <a:rPr lang="ko-KR" altLang="en-US" dirty="0" err="1">
                <a:solidFill>
                  <a:srgbClr val="554F4D"/>
                </a:solidFill>
              </a:rPr>
              <a:t>숫</a:t>
            </a:r>
            <a:r>
              <a:rPr lang="ko-KR" altLang="en-US" dirty="0">
                <a:solidFill>
                  <a:srgbClr val="554F4D"/>
                </a:solidFill>
              </a:rPr>
              <a:t>   자인지 </a:t>
            </a:r>
            <a:r>
              <a:rPr lang="en-US" altLang="ko-KR" dirty="0">
                <a:solidFill>
                  <a:srgbClr val="554F4D"/>
                </a:solidFill>
              </a:rPr>
              <a:t>True False </a:t>
            </a:r>
            <a:r>
              <a:rPr lang="ko-KR" altLang="en-US" dirty="0">
                <a:solidFill>
                  <a:srgbClr val="554F4D"/>
                </a:solidFill>
              </a:rPr>
              <a:t>형태로 출력</a:t>
            </a:r>
            <a:endParaRPr lang="en-US" altLang="ko-KR" dirty="0">
              <a:solidFill>
                <a:srgbClr val="554F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57137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1C2A5CB6-509E-4BDD-AF92-C1B2290457EE}"/>
              </a:ext>
            </a:extLst>
          </p:cNvPr>
          <p:cNvCxnSpPr>
            <a:cxnSpLocks/>
          </p:cNvCxnSpPr>
          <p:nvPr/>
        </p:nvCxnSpPr>
        <p:spPr>
          <a:xfrm>
            <a:off x="622300" y="1143000"/>
            <a:ext cx="115697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45A5B82-5CCC-4A00-B9DD-C58D174766AA}"/>
              </a:ext>
            </a:extLst>
          </p:cNvPr>
          <p:cNvSpPr txBox="1"/>
          <p:nvPr/>
        </p:nvSpPr>
        <p:spPr>
          <a:xfrm>
            <a:off x="811411" y="350594"/>
            <a:ext cx="56637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3600" dirty="0">
                <a:solidFill>
                  <a:srgbClr val="554F4D"/>
                </a:solidFill>
              </a:rPr>
              <a:t>1. </a:t>
            </a:r>
            <a:r>
              <a:rPr lang="ko-KR" altLang="en-US" sz="3600" dirty="0">
                <a:solidFill>
                  <a:srgbClr val="554F4D"/>
                </a:solidFill>
              </a:rPr>
              <a:t>자료형</a:t>
            </a:r>
            <a:r>
              <a:rPr lang="en-US" altLang="ko-KR" sz="3600" dirty="0">
                <a:solidFill>
                  <a:srgbClr val="554F4D"/>
                </a:solidFill>
              </a:rPr>
              <a:t>(1) – String </a:t>
            </a:r>
            <a:r>
              <a:rPr lang="ko-KR" altLang="en-US" sz="3600" dirty="0">
                <a:solidFill>
                  <a:srgbClr val="554F4D"/>
                </a:solidFill>
              </a:rPr>
              <a:t>★ ★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AB74CB-F4B7-408A-9AD9-CD3871E03EC6}"/>
              </a:ext>
            </a:extLst>
          </p:cNvPr>
          <p:cNvSpPr txBox="1"/>
          <p:nvPr/>
        </p:nvSpPr>
        <p:spPr>
          <a:xfrm>
            <a:off x="811411" y="92891"/>
            <a:ext cx="55816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1100" dirty="0">
                <a:solidFill>
                  <a:srgbClr val="554F4D"/>
                </a:solidFill>
              </a:rPr>
              <a:t>Part 1</a:t>
            </a:r>
            <a:endParaRPr lang="ko-KR" altLang="en-US" sz="1100" dirty="0">
              <a:solidFill>
                <a:srgbClr val="554F4D"/>
              </a:solidFill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30AE101F-4B41-40D7-8301-41B8702A7308}"/>
              </a:ext>
            </a:extLst>
          </p:cNvPr>
          <p:cNvSpPr/>
          <p:nvPr/>
        </p:nvSpPr>
        <p:spPr>
          <a:xfrm>
            <a:off x="622300" y="1254628"/>
            <a:ext cx="11499792" cy="5510475"/>
          </a:xfrm>
          <a:prstGeom prst="rect">
            <a:avLst/>
          </a:prstGeom>
          <a:solidFill>
            <a:srgbClr val="FCF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D33A924D-3842-42C7-99F7-8A46055AA25A}"/>
              </a:ext>
            </a:extLst>
          </p:cNvPr>
          <p:cNvSpPr/>
          <p:nvPr/>
        </p:nvSpPr>
        <p:spPr>
          <a:xfrm>
            <a:off x="-5" y="-1"/>
            <a:ext cx="86586" cy="68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40AE88-5879-2137-3F98-9B87C4085EE9}"/>
              </a:ext>
            </a:extLst>
          </p:cNvPr>
          <p:cNvSpPr txBox="1"/>
          <p:nvPr/>
        </p:nvSpPr>
        <p:spPr>
          <a:xfrm>
            <a:off x="622300" y="1931500"/>
            <a:ext cx="115697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400" dirty="0">
                <a:solidFill>
                  <a:srgbClr val="554F4D"/>
                </a:solidFill>
              </a:rPr>
              <a:t>(7) Split()   - ()</a:t>
            </a:r>
            <a:r>
              <a:rPr lang="ko-KR" altLang="en-US" sz="2400" dirty="0">
                <a:solidFill>
                  <a:srgbClr val="554F4D"/>
                </a:solidFill>
              </a:rPr>
              <a:t>안에 있는 문자로 문자열을 잘라서 배열로 저장</a:t>
            </a:r>
            <a:endParaRPr lang="en-US" altLang="ko-KR" sz="2400" dirty="0">
              <a:solidFill>
                <a:srgbClr val="554F4D"/>
              </a:solidFill>
            </a:endParaRPr>
          </a:p>
          <a:p>
            <a:pPr algn="l"/>
            <a:r>
              <a:rPr lang="en-US" altLang="ko-KR" sz="2400" dirty="0">
                <a:solidFill>
                  <a:srgbClr val="554F4D"/>
                </a:solidFill>
              </a:rPr>
              <a:t>	1. </a:t>
            </a:r>
            <a:r>
              <a:rPr lang="en-US" altLang="ko-KR" sz="2400" dirty="0" err="1">
                <a:solidFill>
                  <a:srgbClr val="554F4D"/>
                </a:solidFill>
              </a:rPr>
              <a:t>str.split</a:t>
            </a:r>
            <a:r>
              <a:rPr lang="en-US" altLang="ko-KR" sz="2400" dirty="0">
                <a:solidFill>
                  <a:srgbClr val="554F4D"/>
                </a:solidFill>
              </a:rPr>
              <a:t>(“ ”)		2.str.split(“”)		3.str.split(“e”)</a:t>
            </a:r>
          </a:p>
          <a:p>
            <a:pPr algn="l"/>
            <a:endParaRPr lang="en-US" altLang="ko-KR" sz="2400" dirty="0">
              <a:solidFill>
                <a:srgbClr val="554F4D"/>
              </a:solidFill>
            </a:endParaRPr>
          </a:p>
          <a:p>
            <a:pPr algn="l"/>
            <a:endParaRPr lang="en-US" altLang="ko-KR" sz="2400" dirty="0">
              <a:solidFill>
                <a:srgbClr val="554F4D"/>
              </a:solidFill>
            </a:endParaRPr>
          </a:p>
          <a:p>
            <a:pPr algn="l"/>
            <a:r>
              <a:rPr lang="en-US" altLang="ko-KR" sz="2400" dirty="0">
                <a:solidFill>
                  <a:srgbClr val="554F4D"/>
                </a:solidFill>
              </a:rPr>
              <a:t>(8) Trim -  </a:t>
            </a:r>
            <a:r>
              <a:rPr lang="ko-KR" altLang="en-US" sz="2400" dirty="0">
                <a:solidFill>
                  <a:srgbClr val="554F4D"/>
                </a:solidFill>
              </a:rPr>
              <a:t>사이에 있는 </a:t>
            </a:r>
            <a:r>
              <a:rPr lang="ko-KR" altLang="en-US" sz="2400" dirty="0" err="1">
                <a:solidFill>
                  <a:srgbClr val="554F4D"/>
                </a:solidFill>
              </a:rPr>
              <a:t>공백말고</a:t>
            </a:r>
            <a:r>
              <a:rPr lang="ko-KR" altLang="en-US" sz="2400" dirty="0">
                <a:solidFill>
                  <a:srgbClr val="554F4D"/>
                </a:solidFill>
              </a:rPr>
              <a:t> 양쪽에 있는 공백 제거</a:t>
            </a:r>
            <a:endParaRPr lang="en-US" altLang="ko-KR" sz="2400" dirty="0">
              <a:solidFill>
                <a:srgbClr val="554F4D"/>
              </a:solidFill>
            </a:endParaRPr>
          </a:p>
          <a:p>
            <a:pPr algn="l"/>
            <a:r>
              <a:rPr lang="en-US" altLang="ko-KR" sz="2400" dirty="0">
                <a:solidFill>
                  <a:srgbClr val="554F4D"/>
                </a:solidFill>
              </a:rPr>
              <a:t>	1.str.trim()	2.str.replace(“[a-z, A-Z]”, “ “).trim()</a:t>
            </a:r>
          </a:p>
          <a:p>
            <a:pPr algn="l"/>
            <a:endParaRPr lang="en-US" altLang="ko-KR" sz="2400" dirty="0">
              <a:solidFill>
                <a:srgbClr val="554F4D"/>
              </a:solidFill>
            </a:endParaRPr>
          </a:p>
          <a:p>
            <a:pPr algn="l"/>
            <a:r>
              <a:rPr lang="en-US" altLang="ko-KR" sz="2400" dirty="0">
                <a:solidFill>
                  <a:srgbClr val="554F4D"/>
                </a:solidFill>
              </a:rPr>
              <a:t>(9) substring – </a:t>
            </a:r>
            <a:r>
              <a:rPr lang="ko-KR" altLang="en-US" sz="2400" dirty="0">
                <a:solidFill>
                  <a:srgbClr val="554F4D"/>
                </a:solidFill>
              </a:rPr>
              <a:t>글자 자르기</a:t>
            </a:r>
            <a:r>
              <a:rPr lang="en-US" altLang="ko-KR" sz="2400" dirty="0">
                <a:solidFill>
                  <a:srgbClr val="554F4D"/>
                </a:solidFill>
              </a:rPr>
              <a:t>		a b c d e f g h </a:t>
            </a:r>
            <a:r>
              <a:rPr lang="en-US" altLang="ko-KR" sz="2400" dirty="0" err="1">
                <a:solidFill>
                  <a:srgbClr val="554F4D"/>
                </a:solidFill>
              </a:rPr>
              <a:t>i</a:t>
            </a:r>
            <a:r>
              <a:rPr lang="en-US" altLang="ko-KR" sz="2400" dirty="0">
                <a:solidFill>
                  <a:srgbClr val="554F4D"/>
                </a:solidFill>
              </a:rPr>
              <a:t> j k  l    m   n   o   p</a:t>
            </a:r>
          </a:p>
          <a:p>
            <a:pPr algn="l"/>
            <a:r>
              <a:rPr lang="en-US" altLang="ko-KR" sz="2400" dirty="0">
                <a:solidFill>
                  <a:srgbClr val="554F4D"/>
                </a:solidFill>
              </a:rPr>
              <a:t>String </a:t>
            </a:r>
            <a:r>
              <a:rPr lang="en-US" altLang="ko-KR" sz="2400" dirty="0" err="1">
                <a:solidFill>
                  <a:srgbClr val="554F4D"/>
                </a:solidFill>
              </a:rPr>
              <a:t>str_new</a:t>
            </a:r>
            <a:r>
              <a:rPr lang="en-US" altLang="ko-KR" sz="2400" dirty="0">
                <a:solidFill>
                  <a:srgbClr val="554F4D"/>
                </a:solidFill>
              </a:rPr>
              <a:t> = “</a:t>
            </a:r>
            <a:r>
              <a:rPr lang="en-US" altLang="ko-KR" sz="2400" dirty="0" err="1">
                <a:solidFill>
                  <a:srgbClr val="554F4D"/>
                </a:solidFill>
              </a:rPr>
              <a:t>abcdefghijklmnop</a:t>
            </a:r>
            <a:r>
              <a:rPr lang="en-US" altLang="ko-KR" sz="2400" dirty="0">
                <a:solidFill>
                  <a:srgbClr val="554F4D"/>
                </a:solidFill>
              </a:rPr>
              <a:t>”    0 1 2 3 4 5 6 7 8 9 10  11  12  13 14</a:t>
            </a:r>
          </a:p>
          <a:p>
            <a:pPr algn="l"/>
            <a:r>
              <a:rPr lang="en-US" altLang="ko-KR" sz="2400" dirty="0">
                <a:solidFill>
                  <a:srgbClr val="554F4D"/>
                </a:solidFill>
              </a:rPr>
              <a:t>1.str_new.substring(5);</a:t>
            </a:r>
          </a:p>
          <a:p>
            <a:pPr algn="l"/>
            <a:r>
              <a:rPr lang="en-US" altLang="ko-KR" sz="2400" dirty="0">
                <a:solidFill>
                  <a:srgbClr val="554F4D"/>
                </a:solidFill>
              </a:rPr>
              <a:t>2.str_new.substring(0,1);</a:t>
            </a:r>
          </a:p>
          <a:p>
            <a:pPr algn="l"/>
            <a:r>
              <a:rPr lang="en-US" altLang="ko-KR" sz="2400" dirty="0">
                <a:solidFill>
                  <a:srgbClr val="554F4D"/>
                </a:solidFill>
              </a:rPr>
              <a:t>3.str_new.substring(5, </a:t>
            </a:r>
            <a:r>
              <a:rPr lang="en-US" altLang="ko-KR" sz="2400" dirty="0" err="1">
                <a:solidFill>
                  <a:srgbClr val="554F4D"/>
                </a:solidFill>
              </a:rPr>
              <a:t>str_new.length</a:t>
            </a:r>
            <a:r>
              <a:rPr lang="en-US" altLang="ko-KR" sz="2400" dirty="0">
                <a:solidFill>
                  <a:srgbClr val="554F4D"/>
                </a:solidFill>
              </a:rPr>
              <a:t>());</a:t>
            </a:r>
          </a:p>
          <a:p>
            <a:pPr algn="l"/>
            <a:r>
              <a:rPr lang="en-US" altLang="ko-KR" sz="2400" dirty="0">
                <a:solidFill>
                  <a:srgbClr val="554F4D"/>
                </a:solidFill>
              </a:rPr>
              <a:t>4.str_new.substring(</a:t>
            </a:r>
            <a:r>
              <a:rPr lang="en-US" altLang="ko-KR" sz="2400" dirty="0" err="1">
                <a:solidFill>
                  <a:srgbClr val="554F4D"/>
                </a:solidFill>
              </a:rPr>
              <a:t>str_new.length</a:t>
            </a:r>
            <a:r>
              <a:rPr lang="en-US" altLang="ko-KR" sz="2400" dirty="0">
                <a:solidFill>
                  <a:srgbClr val="554F4D"/>
                </a:solidFill>
              </a:rPr>
              <a:t>() – 1);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2CC627-20A7-1554-44F3-135E5D827B07}"/>
              </a:ext>
            </a:extLst>
          </p:cNvPr>
          <p:cNvSpPr txBox="1"/>
          <p:nvPr/>
        </p:nvSpPr>
        <p:spPr>
          <a:xfrm>
            <a:off x="811411" y="1289076"/>
            <a:ext cx="94734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3600" dirty="0">
                <a:solidFill>
                  <a:srgbClr val="554F4D"/>
                </a:solidFill>
              </a:rPr>
              <a:t>String str = “ Mon Tue Wed   ”  </a:t>
            </a:r>
            <a:endParaRPr lang="ko-KR" altLang="en-US" sz="3600" dirty="0">
              <a:solidFill>
                <a:srgbClr val="554F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02254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1C2A5CB6-509E-4BDD-AF92-C1B2290457EE}"/>
              </a:ext>
            </a:extLst>
          </p:cNvPr>
          <p:cNvCxnSpPr>
            <a:cxnSpLocks/>
          </p:cNvCxnSpPr>
          <p:nvPr/>
        </p:nvCxnSpPr>
        <p:spPr>
          <a:xfrm>
            <a:off x="622300" y="1143000"/>
            <a:ext cx="115697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45A5B82-5CCC-4A00-B9DD-C58D174766AA}"/>
              </a:ext>
            </a:extLst>
          </p:cNvPr>
          <p:cNvSpPr txBox="1"/>
          <p:nvPr/>
        </p:nvSpPr>
        <p:spPr>
          <a:xfrm>
            <a:off x="811411" y="350594"/>
            <a:ext cx="62633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3600" dirty="0">
                <a:solidFill>
                  <a:srgbClr val="554F4D"/>
                </a:solidFill>
              </a:rPr>
              <a:t>1. </a:t>
            </a:r>
            <a:r>
              <a:rPr lang="ko-KR" altLang="en-US" sz="3600" dirty="0">
                <a:solidFill>
                  <a:srgbClr val="554F4D"/>
                </a:solidFill>
              </a:rPr>
              <a:t>자료형</a:t>
            </a:r>
            <a:r>
              <a:rPr lang="en-US" altLang="ko-KR" sz="3600" dirty="0">
                <a:solidFill>
                  <a:srgbClr val="554F4D"/>
                </a:solidFill>
              </a:rPr>
              <a:t>(2) – </a:t>
            </a:r>
            <a:r>
              <a:rPr lang="en-US" altLang="ko-KR" sz="3600" dirty="0" err="1">
                <a:solidFill>
                  <a:srgbClr val="554F4D"/>
                </a:solidFill>
              </a:rPr>
              <a:t>StringBuffer</a:t>
            </a:r>
            <a:r>
              <a:rPr lang="en-US" altLang="ko-KR" sz="3600" dirty="0">
                <a:solidFill>
                  <a:srgbClr val="554F4D"/>
                </a:solidFill>
              </a:rPr>
              <a:t> </a:t>
            </a:r>
            <a:r>
              <a:rPr lang="ko-KR" altLang="en-US" sz="3600" dirty="0">
                <a:solidFill>
                  <a:srgbClr val="554F4D"/>
                </a:solidFill>
              </a:rPr>
              <a:t>☆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AB74CB-F4B7-408A-9AD9-CD3871E03EC6}"/>
              </a:ext>
            </a:extLst>
          </p:cNvPr>
          <p:cNvSpPr txBox="1"/>
          <p:nvPr/>
        </p:nvSpPr>
        <p:spPr>
          <a:xfrm>
            <a:off x="811411" y="92891"/>
            <a:ext cx="55816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1100" dirty="0">
                <a:solidFill>
                  <a:srgbClr val="554F4D"/>
                </a:solidFill>
              </a:rPr>
              <a:t>Part 1</a:t>
            </a:r>
            <a:endParaRPr lang="ko-KR" altLang="en-US" sz="1100" dirty="0">
              <a:solidFill>
                <a:srgbClr val="554F4D"/>
              </a:solidFill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30AE101F-4B41-40D7-8301-41B8702A7308}"/>
              </a:ext>
            </a:extLst>
          </p:cNvPr>
          <p:cNvSpPr/>
          <p:nvPr/>
        </p:nvSpPr>
        <p:spPr>
          <a:xfrm>
            <a:off x="622300" y="1254628"/>
            <a:ext cx="11499792" cy="5510475"/>
          </a:xfrm>
          <a:prstGeom prst="rect">
            <a:avLst/>
          </a:prstGeom>
          <a:solidFill>
            <a:srgbClr val="FCF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D33A924D-3842-42C7-99F7-8A46055AA25A}"/>
              </a:ext>
            </a:extLst>
          </p:cNvPr>
          <p:cNvSpPr/>
          <p:nvPr/>
        </p:nvSpPr>
        <p:spPr>
          <a:xfrm>
            <a:off x="-5" y="-1"/>
            <a:ext cx="86586" cy="68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40AE88-5879-2137-3F98-9B87C4085EE9}"/>
              </a:ext>
            </a:extLst>
          </p:cNvPr>
          <p:cNvSpPr txBox="1"/>
          <p:nvPr/>
        </p:nvSpPr>
        <p:spPr>
          <a:xfrm>
            <a:off x="722968" y="1289076"/>
            <a:ext cx="1156970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400" dirty="0" err="1">
                <a:solidFill>
                  <a:srgbClr val="554F4D"/>
                </a:solidFill>
              </a:rPr>
              <a:t>StringBuffer</a:t>
            </a:r>
            <a:r>
              <a:rPr lang="en-US" altLang="ko-KR" sz="2400" dirty="0">
                <a:solidFill>
                  <a:srgbClr val="554F4D"/>
                </a:solidFill>
              </a:rPr>
              <a:t> sb = new </a:t>
            </a:r>
            <a:r>
              <a:rPr lang="en-US" altLang="ko-KR" sz="2400" dirty="0" err="1">
                <a:solidFill>
                  <a:srgbClr val="554F4D"/>
                </a:solidFill>
              </a:rPr>
              <a:t>StringBuffer</a:t>
            </a:r>
            <a:r>
              <a:rPr lang="en-US" altLang="ko-KR" sz="2400" dirty="0">
                <a:solidFill>
                  <a:srgbClr val="554F4D"/>
                </a:solidFill>
              </a:rPr>
              <a:t>();</a:t>
            </a:r>
          </a:p>
          <a:p>
            <a:pPr algn="l"/>
            <a:endParaRPr lang="en-US" altLang="ko-KR" sz="2400" dirty="0">
              <a:solidFill>
                <a:srgbClr val="554F4D"/>
              </a:solidFill>
            </a:endParaRPr>
          </a:p>
          <a:p>
            <a:pPr algn="l"/>
            <a:r>
              <a:rPr lang="en-US" altLang="ko-KR" sz="2400" dirty="0" err="1">
                <a:solidFill>
                  <a:srgbClr val="554F4D"/>
                </a:solidFill>
              </a:rPr>
              <a:t>sb.append</a:t>
            </a:r>
            <a:r>
              <a:rPr lang="en-US" altLang="ko-KR" sz="2400" dirty="0">
                <a:solidFill>
                  <a:srgbClr val="554F4D"/>
                </a:solidFill>
              </a:rPr>
              <a:t>(“h”);  </a:t>
            </a:r>
            <a:r>
              <a:rPr lang="en-US" altLang="ko-KR" sz="2400" dirty="0" err="1">
                <a:solidFill>
                  <a:srgbClr val="554F4D"/>
                </a:solidFill>
              </a:rPr>
              <a:t>sb.append</a:t>
            </a:r>
            <a:r>
              <a:rPr lang="en-US" altLang="ko-KR" sz="2400" dirty="0">
                <a:solidFill>
                  <a:srgbClr val="554F4D"/>
                </a:solidFill>
              </a:rPr>
              <a:t>(“</a:t>
            </a:r>
            <a:r>
              <a:rPr lang="en-US" altLang="ko-KR" sz="2400" dirty="0" err="1">
                <a:solidFill>
                  <a:srgbClr val="554F4D"/>
                </a:solidFill>
              </a:rPr>
              <a:t>ello</a:t>
            </a:r>
            <a:r>
              <a:rPr lang="en-US" altLang="ko-KR" sz="2400" dirty="0">
                <a:solidFill>
                  <a:srgbClr val="554F4D"/>
                </a:solidFill>
              </a:rPr>
              <a:t>”);</a:t>
            </a:r>
          </a:p>
          <a:p>
            <a:pPr algn="l"/>
            <a:r>
              <a:rPr lang="en-US" altLang="ko-KR" sz="2400" dirty="0" err="1">
                <a:solidFill>
                  <a:srgbClr val="554F4D"/>
                </a:solidFill>
              </a:rPr>
              <a:t>sb.insert</a:t>
            </a:r>
            <a:r>
              <a:rPr lang="en-US" altLang="ko-KR" sz="2400" dirty="0">
                <a:solidFill>
                  <a:srgbClr val="554F4D"/>
                </a:solidFill>
              </a:rPr>
              <a:t>(0, “Hoon ”);</a:t>
            </a:r>
          </a:p>
          <a:p>
            <a:pPr algn="l"/>
            <a:r>
              <a:rPr lang="en-US" altLang="ko-KR" sz="2400" dirty="0" err="1">
                <a:solidFill>
                  <a:srgbClr val="554F4D"/>
                </a:solidFill>
              </a:rPr>
              <a:t>sb.delete</a:t>
            </a:r>
            <a:r>
              <a:rPr lang="en-US" altLang="ko-KR" sz="2400" dirty="0">
                <a:solidFill>
                  <a:srgbClr val="554F4D"/>
                </a:solidFill>
              </a:rPr>
              <a:t>(0,2);</a:t>
            </a:r>
          </a:p>
          <a:p>
            <a:pPr algn="l"/>
            <a:r>
              <a:rPr lang="en-US" altLang="ko-KR" sz="2400" dirty="0" err="1">
                <a:solidFill>
                  <a:srgbClr val="554F4D"/>
                </a:solidFill>
              </a:rPr>
              <a:t>sb.substring</a:t>
            </a:r>
            <a:r>
              <a:rPr lang="en-US" altLang="ko-KR" sz="2400" dirty="0">
                <a:solidFill>
                  <a:srgbClr val="554F4D"/>
                </a:solidFill>
              </a:rPr>
              <a:t>(0,3);</a:t>
            </a:r>
          </a:p>
          <a:p>
            <a:pPr algn="l"/>
            <a:r>
              <a:rPr lang="en-US" altLang="ko-KR" sz="2400" dirty="0" err="1">
                <a:solidFill>
                  <a:srgbClr val="554F4D"/>
                </a:solidFill>
              </a:rPr>
              <a:t>sb.length</a:t>
            </a:r>
            <a:r>
              <a:rPr lang="en-US" altLang="ko-KR" sz="2400" dirty="0">
                <a:solidFill>
                  <a:srgbClr val="554F4D"/>
                </a:solidFill>
              </a:rPr>
              <a:t>();</a:t>
            </a:r>
          </a:p>
          <a:p>
            <a:pPr algn="l"/>
            <a:r>
              <a:rPr lang="en-US" altLang="ko-KR" sz="2400" dirty="0" err="1">
                <a:solidFill>
                  <a:srgbClr val="554F4D"/>
                </a:solidFill>
              </a:rPr>
              <a:t>sb.reverse</a:t>
            </a:r>
            <a:r>
              <a:rPr lang="en-US" altLang="ko-KR" sz="2400" dirty="0">
                <a:solidFill>
                  <a:srgbClr val="554F4D"/>
                </a:solidFill>
              </a:rPr>
              <a:t>();</a:t>
            </a:r>
          </a:p>
          <a:p>
            <a:pPr algn="l"/>
            <a:r>
              <a:rPr lang="en-US" altLang="ko-KR" sz="2400" dirty="0">
                <a:solidFill>
                  <a:srgbClr val="554F4D"/>
                </a:solidFill>
              </a:rPr>
              <a:t>String str = </a:t>
            </a:r>
            <a:r>
              <a:rPr lang="en-US" altLang="ko-KR" sz="2400" dirty="0" err="1">
                <a:solidFill>
                  <a:srgbClr val="554F4D"/>
                </a:solidFill>
              </a:rPr>
              <a:t>sb.toString</a:t>
            </a:r>
            <a:r>
              <a:rPr lang="en-US" altLang="ko-KR" sz="2400" dirty="0">
                <a:solidFill>
                  <a:srgbClr val="554F4D"/>
                </a:solidFill>
              </a:rPr>
              <a:t>()</a:t>
            </a:r>
          </a:p>
          <a:p>
            <a:pPr algn="l"/>
            <a:endParaRPr lang="ko-KR" altLang="en-US" sz="4000" dirty="0">
              <a:solidFill>
                <a:srgbClr val="554F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62448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color">
      <a:dk1>
        <a:sysClr val="windowText" lastClr="000000"/>
      </a:dk1>
      <a:lt1>
        <a:sysClr val="window" lastClr="FFFFFF"/>
      </a:lt1>
      <a:dk2>
        <a:srgbClr val="D0CECE"/>
      </a:dk2>
      <a:lt2>
        <a:srgbClr val="E7E6E6"/>
      </a:lt2>
      <a:accent1>
        <a:srgbClr val="B98A76"/>
      </a:accent1>
      <a:accent2>
        <a:srgbClr val="DE956D"/>
      </a:accent2>
      <a:accent3>
        <a:srgbClr val="F6CAAF"/>
      </a:accent3>
      <a:accent4>
        <a:srgbClr val="EED6BC"/>
      </a:accent4>
      <a:accent5>
        <a:srgbClr val="E1D9CC"/>
      </a:accent5>
      <a:accent6>
        <a:srgbClr val="D8B8A9"/>
      </a:accent6>
      <a:hlink>
        <a:srgbClr val="595959"/>
      </a:hlink>
      <a:folHlink>
        <a:srgbClr val="595959"/>
      </a:folHlink>
    </a:clrScheme>
    <a:fontScheme name="이롭게 바탕체 Medium">
      <a:majorFont>
        <a:latin typeface="이롭게 바탕체 Medium"/>
        <a:ea typeface="이롭게 바탕체 Medium"/>
        <a:cs typeface=""/>
      </a:majorFont>
      <a:minorFont>
        <a:latin typeface="이롭게 바탕체 Medium"/>
        <a:ea typeface="이롭게 바탕체 Mediu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 algn="l">
          <a:defRPr sz="3600" dirty="0" smtClean="0">
            <a:solidFill>
              <a:srgbClr val="554F4D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428</TotalTime>
  <Words>1625</Words>
  <Application>Microsoft Office PowerPoint</Application>
  <PresentationFormat>와이드스크린</PresentationFormat>
  <Paragraphs>206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2" baseType="lpstr">
      <vt:lpstr>SF Mono</vt:lpstr>
      <vt:lpstr>이롭게 바탕체 Medium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김 병훈</cp:lastModifiedBy>
  <cp:revision>43</cp:revision>
  <dcterms:created xsi:type="dcterms:W3CDTF">2020-05-03T01:37:17Z</dcterms:created>
  <dcterms:modified xsi:type="dcterms:W3CDTF">2023-07-22T23:40:21Z</dcterms:modified>
</cp:coreProperties>
</file>

<file path=docProps/thumbnail.jpeg>
</file>